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9" r:id="rId2"/>
    <p:sldId id="272" r:id="rId3"/>
    <p:sldId id="256" r:id="rId4"/>
    <p:sldId id="269" r:id="rId5"/>
    <p:sldId id="280" r:id="rId6"/>
    <p:sldId id="281" r:id="rId7"/>
    <p:sldId id="282" r:id="rId8"/>
    <p:sldId id="283" r:id="rId9"/>
    <p:sldId id="284" r:id="rId10"/>
    <p:sldId id="270" r:id="rId11"/>
    <p:sldId id="258" r:id="rId12"/>
    <p:sldId id="271" r:id="rId13"/>
    <p:sldId id="259" r:id="rId14"/>
    <p:sldId id="260" r:id="rId15"/>
    <p:sldId id="261" r:id="rId16"/>
    <p:sldId id="273" r:id="rId17"/>
    <p:sldId id="262" r:id="rId18"/>
    <p:sldId id="274" r:id="rId19"/>
    <p:sldId id="263" r:id="rId20"/>
    <p:sldId id="275" r:id="rId21"/>
    <p:sldId id="264" r:id="rId22"/>
    <p:sldId id="276" r:id="rId23"/>
    <p:sldId id="265" r:id="rId24"/>
    <p:sldId id="277" r:id="rId25"/>
    <p:sldId id="266" r:id="rId26"/>
    <p:sldId id="278" r:id="rId27"/>
    <p:sldId id="26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TRASS: Vzdělávací program pro pracovníky přímé péče, Modul 1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34AE0-9886-46B0-8B9C-8FB55E046589}" type="datetimeFigureOut">
              <a:rPr lang="cs-CZ" smtClean="0"/>
              <a:t>12.2.2014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D7FDC-0AF7-4C20-988B-B184E15F12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8314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TRASS: Vzdělávací program pro pracovníky přímé péče, Modul 1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A7A40-E1E5-4D07-B4CE-3D685CC6AB8C}" type="datetimeFigureOut">
              <a:rPr lang="en-GB" smtClean="0"/>
              <a:pPr/>
              <a:t>12/02/2014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EA575-44DB-40C8-B97D-9E84A71457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931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EA575-44DB-40C8-B97D-9E84A714574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GB" smtClean="0"/>
              <a:t>TRASS: Vzdělávací program pro pracovníky přímé péče, Modul 1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1D94-2EAD-46B0-BDDA-C9CC6A872094}" type="datetimeFigureOut">
              <a:rPr lang="cs-CZ" smtClean="0"/>
              <a:pPr/>
              <a:t>12.2.2014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38218-F3C1-4BC4-9DA8-ABADE513A4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Vzdělávací program 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b="1" dirty="0" smtClean="0">
                <a:latin typeface="Arial" pitchFamily="34" charset="0"/>
                <a:cs typeface="Arial" pitchFamily="34" charset="0"/>
              </a:rPr>
              <a:t>pro pracovníky přímé péče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rámci projektu: </a:t>
            </a:r>
          </a:p>
          <a:p>
            <a:pPr algn="ctr">
              <a:spcAft>
                <a:spcPts val="1200"/>
              </a:spcAft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Národní centrum podpory transformace sociálních služeb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(součást Individuálního projektu Podpora transformace sociálních služeb)</a:t>
            </a:r>
          </a:p>
          <a:p>
            <a:pPr algn="ctr">
              <a:spcBef>
                <a:spcPts val="0"/>
              </a:spcBef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Modul 1: </a:t>
            </a:r>
          </a:p>
          <a:p>
            <a:pPr algn="ctr">
              <a:spcAft>
                <a:spcPts val="1200"/>
              </a:spcAft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10 kroků transformace</a:t>
            </a:r>
            <a:endParaRPr lang="en-GB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805264"/>
            <a:ext cx="877728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PROJEKT BY MĚL NASTARTOVAT PROCES ZMĚN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TECHNICKÁ STRÁNKA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přechod na menší bytové jednotky                  (malé domácnosti – maximálně rodinná velikost)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ETICKÁ STRÁNKA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čím menší zařízení, tím méně se porušují práva a tím více se naplňují potřeby klientů (dodržování lidských práv, individuální podpora a partnerský přístup)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OSVĚTA (KOMUNIKAČNÍ STRATEGIE)</a:t>
            </a:r>
            <a:br>
              <a:rPr lang="cs-CZ" b="1" dirty="0" smtClean="0"/>
            </a:b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Komunikační strategie – </a:t>
            </a:r>
            <a:r>
              <a:rPr lang="cs-CZ" b="1" dirty="0" smtClean="0"/>
              <a:t>3 úrovně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národní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krajská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místní </a:t>
            </a:r>
          </a:p>
          <a:p>
            <a:pPr>
              <a:buNone/>
            </a:pPr>
            <a:r>
              <a:rPr lang="cs-CZ" b="1" dirty="0" smtClean="0"/>
              <a:t>Pracovníků v přímé péči </a:t>
            </a:r>
            <a:r>
              <a:rPr lang="cs-CZ" dirty="0" smtClean="0"/>
              <a:t>se týká především </a:t>
            </a:r>
            <a:r>
              <a:rPr lang="cs-CZ" b="1" dirty="0" smtClean="0"/>
              <a:t>komunikace na místní úrovni</a:t>
            </a:r>
          </a:p>
          <a:p>
            <a:pPr>
              <a:buNone/>
            </a:pPr>
            <a:r>
              <a:rPr lang="cs-CZ" dirty="0" smtClean="0"/>
              <a:t>Důležité je:</a:t>
            </a:r>
            <a:endParaRPr lang="cs-CZ" dirty="0"/>
          </a:p>
          <a:p>
            <a:pPr>
              <a:buNone/>
            </a:pPr>
            <a:r>
              <a:rPr lang="cs-CZ" b="1" dirty="0" smtClean="0"/>
              <a:t>KOMU (cílová skupina), CO, JAK, KDY, KDO </a:t>
            </a:r>
            <a:r>
              <a:rPr lang="cs-CZ" dirty="0" smtClean="0"/>
              <a:t>sdělí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CÍLOVÉ SKUPINY KOMUNIKACE PRO PRACOVNÍKY V PŘÍMÉ PÉČI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uživatelé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opatrovníci, zákonní zástupci, rodiče, rodinní příslušníci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vedení organizace, přímí nadřízení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místní komunita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4000" b="1" dirty="0" smtClean="0"/>
              <a:t>2. ŘÍZENÍ PROCESU – NA NÁRODNÍ, KRAJSKÉ, MÍSTNÍ ÚROVNI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Národní úroveň </a:t>
            </a:r>
            <a:r>
              <a:rPr lang="cs-CZ" sz="2400" dirty="0" smtClean="0"/>
              <a:t>– </a:t>
            </a:r>
            <a:r>
              <a:rPr lang="cs-CZ" sz="2400" dirty="0"/>
              <a:t>řídící </a:t>
            </a:r>
            <a:r>
              <a:rPr lang="cs-CZ" sz="2400" dirty="0" smtClean="0"/>
              <a:t>orgán (MMR, MPSV, Národní centrum)</a:t>
            </a:r>
            <a:endParaRPr lang="cs-CZ" sz="2400" dirty="0"/>
          </a:p>
          <a:p>
            <a:pPr>
              <a:buNone/>
            </a:pPr>
            <a:r>
              <a:rPr lang="cs-CZ" sz="2400" b="1" dirty="0"/>
              <a:t>Krajská </a:t>
            </a:r>
            <a:r>
              <a:rPr lang="cs-CZ" sz="2400" b="1" dirty="0" smtClean="0"/>
              <a:t> úroveň </a:t>
            </a:r>
            <a:r>
              <a:rPr lang="cs-CZ" sz="2400" dirty="0" smtClean="0"/>
              <a:t>– RTT (regionální transformační tým) – </a:t>
            </a:r>
            <a:r>
              <a:rPr lang="cs-CZ" sz="2400" dirty="0"/>
              <a:t>sleduje principy a základní hodnoty</a:t>
            </a:r>
          </a:p>
          <a:p>
            <a:pPr>
              <a:buNone/>
            </a:pPr>
            <a:r>
              <a:rPr lang="cs-CZ" sz="2400" b="1" dirty="0"/>
              <a:t>Místní úroveň </a:t>
            </a:r>
            <a:r>
              <a:rPr lang="cs-CZ" sz="2400" dirty="0" smtClean="0"/>
              <a:t>– MTT (</a:t>
            </a:r>
            <a:r>
              <a:rPr lang="cs-CZ" sz="2400" dirty="0" err="1" smtClean="0"/>
              <a:t>multidisciplinární</a:t>
            </a:r>
            <a:r>
              <a:rPr lang="cs-CZ" sz="2400" dirty="0" smtClean="0"/>
              <a:t> transformační tým) (ředitel, </a:t>
            </a:r>
            <a:r>
              <a:rPr lang="cs-CZ" sz="2400" dirty="0"/>
              <a:t>ekonom</a:t>
            </a:r>
            <a:r>
              <a:rPr lang="cs-CZ" sz="2400" dirty="0" smtClean="0"/>
              <a:t>, personalista, </a:t>
            </a:r>
            <a:r>
              <a:rPr lang="cs-CZ" sz="2400" dirty="0"/>
              <a:t>účetní, </a:t>
            </a:r>
            <a:r>
              <a:rPr lang="cs-CZ" sz="2400" dirty="0" smtClean="0"/>
              <a:t>sociální pracovník, odborník  pro práci s klienty, ….)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 smtClean="0"/>
              <a:t>     Je nutné nastavit </a:t>
            </a:r>
            <a:r>
              <a:rPr lang="cs-CZ" sz="2400" b="1" dirty="0" smtClean="0"/>
              <a:t>jasné schéma řízení </a:t>
            </a:r>
            <a:r>
              <a:rPr lang="cs-CZ" sz="2400" dirty="0" smtClean="0"/>
              <a:t>procesu s vymezením </a:t>
            </a:r>
            <a:r>
              <a:rPr lang="cs-CZ" sz="2400" b="1" dirty="0" smtClean="0"/>
              <a:t>kompetencí a odpovědností</a:t>
            </a:r>
            <a:r>
              <a:rPr lang="cs-CZ" sz="2400" dirty="0" smtClean="0"/>
              <a:t> jednotlivých subjektů na všech úrovních procesu.</a:t>
            </a:r>
            <a:endParaRPr lang="cs-CZ" sz="24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b="1" dirty="0" smtClean="0"/>
              <a:t>3. NÁRODNÍ ANALÝZA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3346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11200" b="1" dirty="0"/>
              <a:t>analýza stávajícího systému </a:t>
            </a:r>
            <a:endParaRPr lang="cs-CZ" sz="11200" b="1" dirty="0" smtClean="0"/>
          </a:p>
          <a:p>
            <a:pPr>
              <a:buNone/>
            </a:pPr>
            <a:endParaRPr lang="cs-CZ" sz="6400" dirty="0"/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označení rizikových skupin </a:t>
            </a:r>
            <a:r>
              <a:rPr lang="cs-CZ" sz="9600" dirty="0" smtClean="0"/>
              <a:t>(např. dítě s poruchou autistického spektra)</a:t>
            </a:r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způsob</a:t>
            </a:r>
            <a:r>
              <a:rPr lang="en-GB" sz="9600" b="1" dirty="0" smtClean="0"/>
              <a:t> </a:t>
            </a:r>
            <a:r>
              <a:rPr lang="cs-CZ" sz="9600" b="1" dirty="0" smtClean="0"/>
              <a:t>práce </a:t>
            </a:r>
            <a:r>
              <a:rPr lang="cs-CZ" sz="9600" dirty="0" smtClean="0"/>
              <a:t>existujících služeb, jejich limity a rozvojové plány</a:t>
            </a:r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co se děje s klienty </a:t>
            </a:r>
            <a:r>
              <a:rPr lang="cs-CZ" sz="9600" dirty="0" smtClean="0"/>
              <a:t>v a po opuštění instituce</a:t>
            </a:r>
          </a:p>
          <a:p>
            <a:pPr>
              <a:buFont typeface="Wingdings" pitchFamily="2" charset="2"/>
              <a:buChar char="§"/>
            </a:pPr>
            <a:r>
              <a:rPr lang="cs-CZ" sz="9600" dirty="0" smtClean="0"/>
              <a:t>důvod, </a:t>
            </a:r>
            <a:r>
              <a:rPr lang="cs-CZ" sz="9600" b="1" dirty="0" smtClean="0"/>
              <a:t>proč se klienti do instituce dostávají</a:t>
            </a:r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finanční toky</a:t>
            </a:r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legislativa</a:t>
            </a:r>
            <a:r>
              <a:rPr lang="cs-CZ" sz="9600" dirty="0" smtClean="0"/>
              <a:t> – co je možné a nemožné ve stávající legislativě </a:t>
            </a:r>
          </a:p>
          <a:p>
            <a:pPr>
              <a:buFont typeface="Wingdings" pitchFamily="2" charset="2"/>
              <a:buChar char="§"/>
            </a:pPr>
            <a:r>
              <a:rPr lang="cs-CZ" sz="9600" dirty="0" smtClean="0"/>
              <a:t>jaké je </a:t>
            </a:r>
            <a:r>
              <a:rPr lang="cs-CZ" sz="9600" b="1" dirty="0" smtClean="0"/>
              <a:t>vzdělávání a kvalifikace pracovníků</a:t>
            </a:r>
          </a:p>
          <a:p>
            <a:pPr>
              <a:buFont typeface="Wingdings" pitchFamily="2" charset="2"/>
              <a:buChar char="§"/>
            </a:pPr>
            <a:r>
              <a:rPr lang="cs-CZ" sz="9600" dirty="0" smtClean="0"/>
              <a:t>jaký je </a:t>
            </a:r>
            <a:r>
              <a:rPr lang="cs-CZ" sz="9600" b="1" dirty="0" smtClean="0"/>
              <a:t>přístup / postoj veřejnosti</a:t>
            </a:r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analýza zdrojů </a:t>
            </a:r>
          </a:p>
          <a:p>
            <a:pPr>
              <a:buFont typeface="Wingdings" pitchFamily="2" charset="2"/>
              <a:buChar char="§"/>
            </a:pPr>
            <a:r>
              <a:rPr lang="cs-CZ" sz="9600" dirty="0" smtClean="0"/>
              <a:t>identifikovat </a:t>
            </a:r>
            <a:r>
              <a:rPr lang="cs-CZ" sz="9600" b="1" dirty="0" smtClean="0"/>
              <a:t>oblasti rezistence</a:t>
            </a:r>
          </a:p>
          <a:p>
            <a:pPr>
              <a:buFont typeface="Wingdings" pitchFamily="2" charset="2"/>
              <a:buChar char="§"/>
            </a:pPr>
            <a:r>
              <a:rPr lang="cs-CZ" sz="9600" b="1" dirty="0" smtClean="0"/>
              <a:t>analýza systému řízení </a:t>
            </a:r>
            <a:r>
              <a:rPr lang="cs-CZ" sz="9600" dirty="0" smtClean="0"/>
              <a:t>– efektivita systému, kontrola kvality</a:t>
            </a:r>
          </a:p>
          <a:p>
            <a:pPr>
              <a:buNone/>
            </a:pPr>
            <a:endParaRPr lang="cs-CZ" sz="96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4. MÍSTNÍ ANALÝZA </a:t>
            </a:r>
            <a:br>
              <a:rPr lang="cs-CZ" b="1" dirty="0" smtClean="0"/>
            </a:br>
            <a:r>
              <a:rPr lang="cs-CZ" b="1" dirty="0" smtClean="0"/>
              <a:t>A ANALÝZA INSTITUCE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sz="2800" b="1" dirty="0" smtClean="0"/>
          </a:p>
          <a:p>
            <a:pPr>
              <a:buFont typeface="Wingdings" pitchFamily="2" charset="2"/>
              <a:buChar char="§"/>
            </a:pPr>
            <a:endParaRPr lang="cs-CZ" sz="2800" b="1" dirty="0" smtClean="0"/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ANALÝZA INSTITUCE </a:t>
            </a:r>
            <a:r>
              <a:rPr lang="cs-CZ" sz="2800" dirty="0" smtClean="0"/>
              <a:t>(analýza „toku“ klientů institucí) </a:t>
            </a:r>
            <a:r>
              <a:rPr lang="cs-CZ" sz="2800" dirty="0"/>
              <a:t>– průměrná délka pobytu, proč byli přijati a odkud, proč byli propuštěni a kam, kontakt s </a:t>
            </a:r>
            <a:r>
              <a:rPr lang="cs-CZ" sz="2800" dirty="0" smtClean="0"/>
              <a:t> </a:t>
            </a:r>
            <a:r>
              <a:rPr lang="cs-CZ" sz="2800" dirty="0"/>
              <a:t>rodinou </a:t>
            </a:r>
            <a:r>
              <a:rPr lang="cs-CZ" sz="2800" dirty="0" smtClean="0"/>
              <a:t>ano/ne, míra potřeby podpory aj.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- postoj veřejnosti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- vzdělání a kvalifikace pracovníků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- analýza systému řízení</a:t>
            </a:r>
            <a:r>
              <a:rPr lang="cs-CZ" sz="2800" smtClean="0"/>
              <a:t>, efektivita</a:t>
            </a:r>
            <a:r>
              <a:rPr lang="cs-CZ" sz="2800" dirty="0" smtClean="0"/>
              <a:t>, kontrola</a:t>
            </a:r>
          </a:p>
          <a:p>
            <a:pPr>
              <a:buNone/>
            </a:pPr>
            <a:endParaRPr lang="cs-CZ" sz="28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4.MÍSTNÍ ANALÝZA </a:t>
            </a:r>
            <a:br>
              <a:rPr lang="cs-CZ" b="1" dirty="0" smtClean="0"/>
            </a:br>
            <a:r>
              <a:rPr lang="cs-CZ" b="1" dirty="0" smtClean="0"/>
              <a:t>A ANALÝZA INSTITUCE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MÍSTNÍ ANALÝZA </a:t>
            </a:r>
            <a:r>
              <a:rPr lang="cs-CZ" dirty="0" smtClean="0"/>
              <a:t>– </a:t>
            </a:r>
            <a:r>
              <a:rPr lang="cs-CZ" dirty="0" err="1" smtClean="0"/>
              <a:t>analýza</a:t>
            </a:r>
            <a:r>
              <a:rPr lang="cs-CZ" dirty="0" smtClean="0"/>
              <a:t> zdrojů v dosahu instituce, které by bylo možné využít - např. analýza služeb, které v okolí  existují a s kterými by bylo možné navázat spolupráci, využívat jejich služby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5. PLÁNOVÁNÍ SLUŽEB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/>
              <a:t>Předem musíme mít zmapované </a:t>
            </a:r>
            <a:r>
              <a:rPr lang="cs-CZ" sz="2800" b="1" dirty="0" smtClean="0"/>
              <a:t>zdroje</a:t>
            </a:r>
            <a:r>
              <a:rPr lang="cs-CZ" sz="2800" dirty="0" smtClean="0"/>
              <a:t> (zaměstnance, vybavení, finance)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Vycházíme z </a:t>
            </a:r>
            <a:r>
              <a:rPr lang="cs-CZ" sz="2800" b="1" dirty="0" smtClean="0"/>
              <a:t>analýzy organizace a místní analýzy </a:t>
            </a:r>
            <a:r>
              <a:rPr lang="cs-CZ" sz="2800" dirty="0" smtClean="0"/>
              <a:t>(míra podpory klientů, kontakty s rodinou, doba pobytu, věková struktura, partnerské vztahy, nabídka sociálních služeb v regionu,….)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nutno </a:t>
            </a:r>
            <a:r>
              <a:rPr lang="cs-CZ" sz="2800" b="1" dirty="0"/>
              <a:t>zohlednit dlouhodobou perspektivu </a:t>
            </a:r>
            <a:r>
              <a:rPr lang="cs-CZ" sz="2800" dirty="0"/>
              <a:t>– </a:t>
            </a:r>
            <a:r>
              <a:rPr lang="cs-CZ" sz="2800" dirty="0" smtClean="0"/>
              <a:t>např. plánujeme </a:t>
            </a:r>
            <a:r>
              <a:rPr lang="cs-CZ" sz="2800" dirty="0"/>
              <a:t>služby pro </a:t>
            </a:r>
            <a:r>
              <a:rPr lang="cs-CZ" sz="2800" dirty="0" smtClean="0"/>
              <a:t>postižené děti</a:t>
            </a:r>
            <a:r>
              <a:rPr lang="cs-CZ" sz="2800" dirty="0"/>
              <a:t>, co potom až vyrostou</a:t>
            </a:r>
            <a:r>
              <a:rPr lang="cs-CZ" sz="2800" dirty="0" smtClean="0"/>
              <a:t>? Plánujeme služby pro klienty ve středním věku, co potom, až zestárnou?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5. PLÁNOVÁNÍ SLUŽEB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dirty="0" smtClean="0"/>
              <a:t>Plánovat takové </a:t>
            </a:r>
            <a:r>
              <a:rPr lang="cs-CZ" b="1" dirty="0" smtClean="0"/>
              <a:t>služby, které zajistí rodinné, běžné prostředí a pocit bezpečí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dirty="0" smtClean="0"/>
              <a:t>Na začátku bude třeba vynaložit více úsilí v </a:t>
            </a:r>
            <a:r>
              <a:rPr lang="cs-CZ" b="1" dirty="0" smtClean="0"/>
              <a:t>období adaptace </a:t>
            </a:r>
            <a:r>
              <a:rPr lang="cs-CZ" dirty="0" smtClean="0"/>
              <a:t>klientů na nové podmínky a pracovníků na nové náplně práce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 určitém časovém úseku bude současně dobíhat služba ve stávajícím zařízení a rozjíždět se služba nová – zvýšené náklady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6. PLÁNOVÁNÍ PŘESUNU ZDROJŮ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    Zdroje- finanční, materiální, lidské</a:t>
            </a:r>
          </a:p>
          <a:p>
            <a:pPr>
              <a:buNone/>
            </a:pPr>
            <a:endParaRPr lang="cs-CZ" b="1" dirty="0" smtClean="0"/>
          </a:p>
          <a:p>
            <a:pPr>
              <a:buFont typeface="Wingdings" pitchFamily="2" charset="2"/>
              <a:buChar char="§"/>
            </a:pPr>
            <a:r>
              <a:rPr lang="cs-CZ" sz="3300" b="1" dirty="0" smtClean="0"/>
              <a:t>Zdroje finanční - provozní </a:t>
            </a:r>
            <a:r>
              <a:rPr lang="cs-CZ" sz="3300" b="1" dirty="0"/>
              <a:t>náklady </a:t>
            </a:r>
            <a:r>
              <a:rPr lang="cs-CZ" sz="3300" dirty="0"/>
              <a:t>– je důležité ochránit stávající rozpočet, abychom s ním mohli počítat v nových službách – budou nutné </a:t>
            </a:r>
            <a:r>
              <a:rPr lang="cs-CZ" sz="3300" dirty="0" smtClean="0"/>
              <a:t>další přechodné </a:t>
            </a:r>
            <a:r>
              <a:rPr lang="cs-CZ" sz="3300" dirty="0"/>
              <a:t>náklady, ty lze </a:t>
            </a:r>
            <a:r>
              <a:rPr lang="cs-CZ" sz="3300" dirty="0" smtClean="0"/>
              <a:t>odhadnout </a:t>
            </a:r>
            <a:r>
              <a:rPr lang="cs-CZ" sz="3300" dirty="0"/>
              <a:t>na základě dobrého </a:t>
            </a:r>
            <a:r>
              <a:rPr lang="cs-CZ" sz="3300" dirty="0" smtClean="0"/>
              <a:t>plánu</a:t>
            </a:r>
          </a:p>
          <a:p>
            <a:pPr>
              <a:buFont typeface="Wingdings" pitchFamily="2" charset="2"/>
              <a:buChar char="§"/>
            </a:pPr>
            <a:endParaRPr lang="cs-CZ" sz="3300" dirty="0"/>
          </a:p>
          <a:p>
            <a:pPr>
              <a:buFont typeface="Wingdings" pitchFamily="2" charset="2"/>
              <a:buChar char="§"/>
            </a:pPr>
            <a:r>
              <a:rPr lang="cs-CZ" sz="3300" b="1" dirty="0"/>
              <a:t>Zdroje </a:t>
            </a:r>
            <a:r>
              <a:rPr lang="cs-CZ" sz="3300" b="1" dirty="0" smtClean="0"/>
              <a:t>materiální </a:t>
            </a:r>
            <a:r>
              <a:rPr lang="cs-CZ" sz="3300" dirty="0" smtClean="0"/>
              <a:t>- postele, sprchová lůžka, zvedáky, počítače, některý nábytek, služební automobily, …</a:t>
            </a:r>
          </a:p>
          <a:p>
            <a:pPr>
              <a:buFont typeface="Wingdings" pitchFamily="2" charset="2"/>
              <a:buChar char="§"/>
            </a:pPr>
            <a:endParaRPr lang="cs-CZ" sz="4200" dirty="0" smtClean="0"/>
          </a:p>
          <a:p>
            <a:endParaRPr lang="en-GB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10 PRVKŮ PROCESU TRANSFORMACE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britské organizace Lumos</a:t>
            </a:r>
          </a:p>
          <a:p>
            <a:pPr>
              <a:spcAft>
                <a:spcPts val="1200"/>
              </a:spcAft>
              <a:buNone/>
            </a:pPr>
            <a:r>
              <a:rPr lang="cs-CZ" sz="2800" b="1" dirty="0" err="1" smtClean="0">
                <a:latin typeface="Arial" charset="0"/>
                <a:cs typeface="Arial" charset="0"/>
              </a:rPr>
              <a:t>Lumos</a:t>
            </a:r>
            <a:r>
              <a:rPr lang="cs-CZ" sz="2800" dirty="0" smtClean="0">
                <a:latin typeface="Arial" charset="0"/>
                <a:cs typeface="Arial" charset="0"/>
              </a:rPr>
              <a:t> je mezinárodní nezisková organizace se sídlem v Londýně, založena v roce 2005</a:t>
            </a:r>
          </a:p>
          <a:p>
            <a:pPr>
              <a:buNone/>
            </a:pPr>
            <a:r>
              <a:rPr lang="cs-CZ" sz="2800" b="1" dirty="0" smtClean="0">
                <a:latin typeface="Arial" charset="0"/>
                <a:cs typeface="Arial" charset="0"/>
              </a:rPr>
              <a:t>Posláním organizace </a:t>
            </a:r>
            <a:r>
              <a:rPr lang="cs-CZ" sz="2800" dirty="0" smtClean="0">
                <a:latin typeface="Arial" charset="0"/>
                <a:cs typeface="Arial" charset="0"/>
              </a:rPr>
              <a:t>je napomáhat procesu změny systému péče o ohrožené děti od institucionálního přístupu směrem ke komunitním službám – podpoře rodiny, náhradní rodinné péči a  malým pobytovým službám</a:t>
            </a:r>
            <a:endParaRPr lang="cs-CZ" dirty="0" smtClean="0"/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876925"/>
            <a:ext cx="877728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6. PLÁNOVÁNÍ PŘESUNU ZDROJŮ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sz="5000" b="1" dirty="0" smtClean="0">
                <a:latin typeface="+mj-lt"/>
              </a:rPr>
              <a:t>Zdroje lidské</a:t>
            </a:r>
            <a:r>
              <a:rPr lang="cs-CZ" sz="5000" dirty="0" smtClean="0">
                <a:latin typeface="+mj-lt"/>
              </a:rPr>
              <a:t> - </a:t>
            </a:r>
            <a:r>
              <a:rPr lang="cs-CZ" sz="5000" dirty="0" smtClean="0">
                <a:solidFill>
                  <a:srgbClr val="FF0000"/>
                </a:solidFill>
                <a:latin typeface="+mj-lt"/>
              </a:rPr>
              <a:t>kvalitní personál je největším bohatstvím každé organizace. </a:t>
            </a:r>
            <a:r>
              <a:rPr lang="cs-CZ" sz="5000" dirty="0" smtClean="0">
                <a:latin typeface="+mj-lt"/>
              </a:rPr>
              <a:t>Pracovníci v přímé péči nejlépe klienty znají a jejich úkolem je zajistit, aby klient prošel procesem transformace s pocitem jistoty a bezpečí a byl co nejvíce na změnu připraven. </a:t>
            </a:r>
            <a:r>
              <a:rPr lang="cs-CZ" sz="5000" dirty="0" smtClean="0">
                <a:solidFill>
                  <a:srgbClr val="FF0000"/>
                </a:solidFill>
                <a:latin typeface="+mj-lt"/>
              </a:rPr>
              <a:t>Proto je zájmem organizace co nejvíce pracovníků převést do nových služeb. </a:t>
            </a:r>
            <a:endParaRPr lang="cs-CZ" sz="5000" b="1" dirty="0" smtClean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cs-CZ" sz="5000" dirty="0" smtClean="0">
                <a:latin typeface="+mj-lt"/>
              </a:rPr>
              <a:t>Budeme samozřejmě potřebovat i jednorázové </a:t>
            </a:r>
            <a:r>
              <a:rPr lang="cs-CZ" sz="5000" b="1" dirty="0" smtClean="0">
                <a:latin typeface="+mj-lt"/>
              </a:rPr>
              <a:t>Investiční zdroje </a:t>
            </a:r>
            <a:r>
              <a:rPr lang="cs-CZ" sz="5000" dirty="0" smtClean="0">
                <a:latin typeface="+mj-lt"/>
              </a:rPr>
              <a:t>– na pořízení pozemků, výstavbu budov, vybavení domácností, nákup praček, sušiček prádla, myček nádobí, nábytku</a:t>
            </a:r>
          </a:p>
          <a:p>
            <a:endParaRPr lang="en-GB" sz="7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7. PŘÍPRAVA A PŘEMÍSTĚNÍ KLIENTŮ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80920" cy="594928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cs-CZ" dirty="0"/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8600" b="1" dirty="0"/>
              <a:t>Potřeby </a:t>
            </a:r>
            <a:r>
              <a:rPr lang="cs-CZ" sz="8600" b="1" dirty="0" smtClean="0"/>
              <a:t>klientů </a:t>
            </a:r>
            <a:r>
              <a:rPr lang="cs-CZ" sz="8600" dirty="0"/>
              <a:t>(základní</a:t>
            </a:r>
            <a:r>
              <a:rPr lang="cs-CZ" sz="8600" dirty="0" smtClean="0"/>
              <a:t>) - </a:t>
            </a:r>
            <a:r>
              <a:rPr lang="cs-CZ" sz="8600" b="1" dirty="0"/>
              <a:t>bezpečí fyzické i </a:t>
            </a:r>
            <a:r>
              <a:rPr lang="cs-CZ" sz="8600" b="1" dirty="0" smtClean="0"/>
              <a:t>psychické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8600" dirty="0" smtClean="0"/>
              <a:t>Sdělit </a:t>
            </a:r>
            <a:r>
              <a:rPr lang="cs-CZ" sz="8600" dirty="0"/>
              <a:t>jim </a:t>
            </a:r>
            <a:r>
              <a:rPr lang="cs-CZ" sz="8600" b="1" dirty="0"/>
              <a:t>informaci </a:t>
            </a:r>
            <a:r>
              <a:rPr lang="cs-CZ" sz="8600" dirty="0"/>
              <a:t>vhodným, pro ně </a:t>
            </a:r>
            <a:r>
              <a:rPr lang="cs-CZ" sz="8600" b="1" dirty="0"/>
              <a:t>srozumitelným způsobem</a:t>
            </a:r>
            <a:r>
              <a:rPr lang="cs-CZ" sz="8600" dirty="0"/>
              <a:t>, aby </a:t>
            </a:r>
            <a:r>
              <a:rPr lang="cs-CZ" sz="8600" dirty="0" smtClean="0"/>
              <a:t>pochopili, </a:t>
            </a:r>
            <a:r>
              <a:rPr lang="cs-CZ" sz="8600" dirty="0"/>
              <a:t>co se bude </a:t>
            </a:r>
            <a:r>
              <a:rPr lang="cs-CZ" sz="8600" dirty="0" smtClean="0"/>
              <a:t>dít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8600" b="1" dirty="0" smtClean="0"/>
              <a:t>Nepodcenit komunikaci s klienty s nejtěžšími formami postižení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cs-CZ" sz="8600" b="1" dirty="0" smtClean="0"/>
              <a:t>Program </a:t>
            </a:r>
            <a:r>
              <a:rPr lang="cs-CZ" sz="8600" b="1" dirty="0"/>
              <a:t>přípravy </a:t>
            </a:r>
            <a:r>
              <a:rPr lang="cs-CZ" sz="8600" dirty="0"/>
              <a:t>– vycházet z potřeb klientů, pracovat s jejich individuálním </a:t>
            </a:r>
            <a:r>
              <a:rPr lang="cs-CZ" sz="8600" dirty="0" smtClean="0"/>
              <a:t>plánem</a:t>
            </a:r>
          </a:p>
          <a:p>
            <a:pPr>
              <a:spcAft>
                <a:spcPts val="1200"/>
              </a:spcAft>
              <a:buNone/>
            </a:pPr>
            <a:r>
              <a:rPr lang="cs-CZ" sz="8600" dirty="0" smtClean="0"/>
              <a:t>	- </a:t>
            </a:r>
            <a:r>
              <a:rPr lang="cs-CZ" sz="8600" b="1" dirty="0" smtClean="0"/>
              <a:t>zaměřit se na přípravu klienta v získávání nových dovedností</a:t>
            </a:r>
            <a:r>
              <a:rPr lang="cs-CZ" sz="8600" dirty="0" smtClean="0"/>
              <a:t>, které předtím nepotřeboval (samostatné cestování, manipulace s penězi, nakupování, pohyb v okolí, příprava pokrmů, ovládání elektrospotřebičů, …..)</a:t>
            </a:r>
          </a:p>
          <a:p>
            <a:pPr>
              <a:buNone/>
            </a:pPr>
            <a:endParaRPr lang="cs-CZ" sz="72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7.PŘÍPRAVA A PŘEMÍSTĚNÍ KLIENTŮ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sz="3300" b="1" dirty="0" smtClean="0"/>
              <a:t>Osvědčily se cvičné domácnosti </a:t>
            </a:r>
            <a:r>
              <a:rPr lang="cs-CZ" sz="3300" dirty="0" smtClean="0"/>
              <a:t>(tam, kde je to z provozního hlediska možné)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sz="3300" b="1" dirty="0" smtClean="0"/>
              <a:t>Motivovat klienta:</a:t>
            </a:r>
          </a:p>
          <a:p>
            <a:pPr>
              <a:buNone/>
            </a:pPr>
            <a:r>
              <a:rPr lang="cs-CZ" sz="3300" dirty="0" smtClean="0"/>
              <a:t>	- ukázat / popsat, </a:t>
            </a:r>
            <a:r>
              <a:rPr lang="cs-CZ" sz="3300" b="1" dirty="0" smtClean="0"/>
              <a:t>jak bude nová služba vypadat </a:t>
            </a:r>
            <a:r>
              <a:rPr lang="cs-CZ" sz="3300" dirty="0" smtClean="0"/>
              <a:t>(možná návštěva i jiných zařízení)</a:t>
            </a:r>
          </a:p>
          <a:p>
            <a:pPr>
              <a:buNone/>
            </a:pPr>
            <a:r>
              <a:rPr lang="cs-CZ" sz="3300" dirty="0" smtClean="0"/>
              <a:t>	- </a:t>
            </a:r>
            <a:r>
              <a:rPr lang="cs-CZ" sz="3300" b="1" dirty="0" smtClean="0"/>
              <a:t>ukázat jim jejich pokoj, prostor </a:t>
            </a:r>
            <a:r>
              <a:rPr lang="cs-CZ" sz="3300" dirty="0" smtClean="0"/>
              <a:t>(</a:t>
            </a:r>
            <a:r>
              <a:rPr lang="cs-CZ" sz="3300" b="1" dirty="0" smtClean="0"/>
              <a:t>zapojit klienta </a:t>
            </a:r>
            <a:r>
              <a:rPr lang="cs-CZ" sz="3300" dirty="0" smtClean="0"/>
              <a:t>do přípravy – barvy stěn pokojů, bytového textilu, …)</a:t>
            </a:r>
          </a:p>
          <a:p>
            <a:pPr>
              <a:buNone/>
            </a:pPr>
            <a:r>
              <a:rPr lang="cs-CZ" sz="3300" dirty="0" smtClean="0"/>
              <a:t>	- </a:t>
            </a:r>
            <a:r>
              <a:rPr lang="cs-CZ" sz="3300" b="1" dirty="0" smtClean="0"/>
              <a:t>spolupráce s rodinou</a:t>
            </a:r>
            <a:r>
              <a:rPr lang="cs-CZ" sz="3300" dirty="0" smtClean="0"/>
              <a:t>, pokud je to možné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300" b="1" dirty="0" smtClean="0"/>
              <a:t>Rizika: strach</a:t>
            </a:r>
            <a:r>
              <a:rPr lang="cs-CZ" sz="3300" dirty="0" smtClean="0"/>
              <a:t> klientů,rodiny, pracovníků, komunity, veřejnosti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324528" cy="100811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4300" b="1" dirty="0" smtClean="0"/>
              <a:t>8. PŘÍPRAVA A PŘEMÍSTĚNÍ ZAMĚSTNANCŮ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Co nastává při oznámení plánovaných změn:</a:t>
            </a:r>
            <a:endParaRPr lang="cs-CZ" b="1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Strach - obava </a:t>
            </a:r>
            <a:r>
              <a:rPr lang="cs-CZ" b="1" dirty="0"/>
              <a:t>ze </a:t>
            </a:r>
            <a:r>
              <a:rPr lang="cs-CZ" b="1" dirty="0" smtClean="0"/>
              <a:t>změny </a:t>
            </a:r>
            <a:r>
              <a:rPr lang="cs-CZ" dirty="0" smtClean="0"/>
              <a:t>- nepřijdu </a:t>
            </a:r>
            <a:r>
              <a:rPr lang="cs-CZ" dirty="0"/>
              <a:t>o pracovní </a:t>
            </a:r>
            <a:r>
              <a:rPr lang="cs-CZ" dirty="0" smtClean="0"/>
              <a:t>místo? nesníží </a:t>
            </a:r>
            <a:r>
              <a:rPr lang="cs-CZ" dirty="0"/>
              <a:t>se mi </a:t>
            </a:r>
            <a:r>
              <a:rPr lang="cs-CZ" dirty="0" smtClean="0"/>
              <a:t>výplata? </a:t>
            </a:r>
            <a:r>
              <a:rPr lang="cs-CZ" dirty="0"/>
              <a:t>budu muset dělat něco, co </a:t>
            </a:r>
            <a:r>
              <a:rPr lang="cs-CZ" dirty="0" smtClean="0"/>
              <a:t>nechci?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Mít obavy je naprosto přirozené, vyžadujte odpovědi od vedení, získejte sebevědomí.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Management musí podporovat proces přípravy personálu,</a:t>
            </a:r>
            <a:r>
              <a:rPr lang="cs-CZ" dirty="0" smtClean="0"/>
              <a:t> struktura předávání informací od shora dolů – management informuje střední personál, ten informuje nižší personál (pozor na zkreslování informací)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Uvědomit si , že se nejedná pouze o změnu místa, ale o </a:t>
            </a:r>
            <a:r>
              <a:rPr lang="cs-CZ" b="1" dirty="0" smtClean="0"/>
              <a:t>změnu myšlení </a:t>
            </a:r>
            <a:r>
              <a:rPr lang="cs-CZ" dirty="0" smtClean="0"/>
              <a:t>– </a:t>
            </a:r>
            <a:r>
              <a:rPr lang="cs-CZ" b="1" dirty="0" smtClean="0"/>
              <a:t>přechod od pečovatelského přístupu k přístupu partnerskému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8. PŘÍPRAVA A PŘEMÍSTĚNÍ ZAMĚSTNANCŮ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Je třeba se připravit na změny, na novou náplň práce, získat nové kompetence potřebné pro práci v nových podmínkách (řízení služebních vozidel, základy práce na PC,…)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Formy podpory pracovníků v přímé péči:</a:t>
            </a:r>
          </a:p>
          <a:p>
            <a:pPr>
              <a:buFontTx/>
              <a:buChar char="-"/>
            </a:pPr>
            <a:r>
              <a:rPr lang="cs-CZ" dirty="0" smtClean="0"/>
              <a:t>Supervize , intervize</a:t>
            </a:r>
          </a:p>
          <a:p>
            <a:pPr>
              <a:buFontTx/>
              <a:buChar char="-"/>
            </a:pPr>
            <a:r>
              <a:rPr lang="cs-CZ" dirty="0" smtClean="0"/>
              <a:t>Vzdělávání (modul pro pracovníky v přímé péči)</a:t>
            </a:r>
          </a:p>
          <a:p>
            <a:pPr>
              <a:buFontTx/>
              <a:buChar char="-"/>
            </a:pPr>
            <a:r>
              <a:rPr lang="cs-CZ" dirty="0" smtClean="0"/>
              <a:t>Stáže v jiných zařízeních</a:t>
            </a:r>
          </a:p>
          <a:p>
            <a:pPr>
              <a:buFontTx/>
              <a:buChar char="-"/>
            </a:pPr>
            <a:r>
              <a:rPr lang="cs-CZ" dirty="0" smtClean="0"/>
              <a:t>Další vzdělávání (zážitková školení, práce se specifickými skupinami klientů, alternativní a augmentativní komunikace, standardy…)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8517632" cy="980728"/>
          </a:xfrm>
        </p:spPr>
        <p:txBody>
          <a:bodyPr>
            <a:noAutofit/>
          </a:bodyPr>
          <a:lstStyle/>
          <a:p>
            <a:r>
              <a:rPr lang="cs-CZ" sz="3500" b="1" dirty="0" smtClean="0"/>
              <a:t>9. LOGISTICKÉ PLÁNOVÁNÍ CELÉHO PROCESU</a:t>
            </a:r>
            <a:endParaRPr lang="en-GB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Pokud </a:t>
            </a:r>
            <a:r>
              <a:rPr lang="cs-CZ" sz="2800" dirty="0"/>
              <a:t>máte </a:t>
            </a:r>
            <a:r>
              <a:rPr lang="cs-CZ" sz="2800" b="1" dirty="0"/>
              <a:t>plán </a:t>
            </a:r>
            <a:r>
              <a:rPr lang="cs-CZ" sz="2800" dirty="0"/>
              <a:t>(víte, co chcete dělat, jaké </a:t>
            </a:r>
            <a:r>
              <a:rPr lang="cs-CZ" sz="2800" dirty="0" smtClean="0"/>
              <a:t>služby, který personál</a:t>
            </a:r>
            <a:r>
              <a:rPr lang="cs-CZ" sz="2800" dirty="0"/>
              <a:t>, </a:t>
            </a:r>
            <a:r>
              <a:rPr lang="cs-CZ" sz="2800" dirty="0" smtClean="0"/>
              <a:t>které klienty </a:t>
            </a:r>
            <a:r>
              <a:rPr lang="cs-CZ" sz="2800" dirty="0"/>
              <a:t>budete přesouvat</a:t>
            </a:r>
            <a:r>
              <a:rPr lang="cs-CZ" sz="2800" dirty="0" smtClean="0"/>
              <a:t>) - </a:t>
            </a:r>
            <a:r>
              <a:rPr lang="cs-CZ" sz="2800" dirty="0"/>
              <a:t>je nutné udělat </a:t>
            </a:r>
            <a:r>
              <a:rPr lang="cs-CZ" sz="2800" b="1" dirty="0"/>
              <a:t>harmonogram</a:t>
            </a:r>
            <a:r>
              <a:rPr lang="cs-CZ" sz="2800" dirty="0"/>
              <a:t>, kde budou všechny </a:t>
            </a:r>
            <a:r>
              <a:rPr lang="cs-CZ" sz="2800" dirty="0" smtClean="0"/>
              <a:t>aspekty, jako např.:</a:t>
            </a:r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Příprava místa / objektu </a:t>
            </a:r>
            <a:r>
              <a:rPr lang="cs-CZ" sz="2800" dirty="0" smtClean="0"/>
              <a:t>- kdy se vymaluje, kdy se přiveze nábytek…</a:t>
            </a:r>
            <a:endParaRPr lang="cs-CZ" sz="2800" dirty="0"/>
          </a:p>
          <a:p>
            <a:pPr>
              <a:buFont typeface="Wingdings" pitchFamily="2" charset="2"/>
              <a:buChar char="§"/>
            </a:pPr>
            <a:r>
              <a:rPr lang="cs-CZ" sz="2800" b="1" dirty="0" smtClean="0"/>
              <a:t>Příprava a přesun klientů </a:t>
            </a:r>
            <a:r>
              <a:rPr lang="cs-CZ" sz="2800" dirty="0" smtClean="0"/>
              <a:t>- kdy se půjdou podívat do nového objektu, kdy půjdou vybrat  nábytek, kdy začne kontakt s náhradní rodinou (v případě dětí), zajistit  včas souhlas opatrovníků / zákonných zástupců</a:t>
            </a:r>
          </a:p>
          <a:p>
            <a:endParaRPr lang="cs-CZ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468544" cy="1143000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9. LOGISTICKÉ PLÁNOVÁNÍ CELÉHO PROCESU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Trénink a přesun personálu </a:t>
            </a:r>
            <a:r>
              <a:rPr lang="cs-CZ" dirty="0" smtClean="0"/>
              <a:t>– kdy se začne tak, aby byl připraven před spuštěním služby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Zajištění provozu </a:t>
            </a:r>
            <a:r>
              <a:rPr lang="cs-CZ" dirty="0" smtClean="0"/>
              <a:t>(praní, vaření, úklid) - jak se bude zajišťovat strava, úklid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10. SLEDOVÁNÍ A HODNOCENÍ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Důležitá </a:t>
            </a:r>
            <a:r>
              <a:rPr lang="cs-CZ" dirty="0"/>
              <a:t>součást </a:t>
            </a:r>
            <a:r>
              <a:rPr lang="cs-CZ" dirty="0" smtClean="0"/>
              <a:t>procesu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Je třeba stanovit časové intervaly</a:t>
            </a:r>
            <a:r>
              <a:rPr lang="cs-CZ" dirty="0" smtClean="0"/>
              <a:t>, v kterých se bude </a:t>
            </a:r>
            <a:r>
              <a:rPr lang="cs-CZ" b="1" dirty="0" smtClean="0"/>
              <a:t>proces hodnotit a revidovat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Nutno </a:t>
            </a:r>
            <a:r>
              <a:rPr lang="cs-CZ" b="1" dirty="0" smtClean="0"/>
              <a:t>nastavit </a:t>
            </a:r>
            <a:r>
              <a:rPr lang="cs-CZ" dirty="0" smtClean="0"/>
              <a:t>takové </a:t>
            </a:r>
            <a:r>
              <a:rPr lang="cs-CZ" b="1" dirty="0" smtClean="0"/>
              <a:t>nástroje sledování</a:t>
            </a:r>
            <a:r>
              <a:rPr lang="cs-CZ" dirty="0" smtClean="0"/>
              <a:t>, aby byly srovnatelné (NC připravuje jednotný    materiál pro hodnocení nového stavu uživatelů ve všech zařízeních – jak uživatelé v novém prostředí prospívají)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10 PRVKŮ PROCESU TRANSFORMACE</a:t>
            </a:r>
            <a:endParaRPr lang="en-GB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b="1" dirty="0" smtClean="0"/>
              <a:t>PRINCIPY MODELU</a:t>
            </a:r>
            <a:r>
              <a:rPr lang="cs-CZ" dirty="0" smtClean="0"/>
              <a:t>: 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respektuje </a:t>
            </a:r>
            <a:r>
              <a:rPr lang="cs-CZ" dirty="0"/>
              <a:t>individuální potřeby </a:t>
            </a:r>
            <a:r>
              <a:rPr lang="cs-CZ" dirty="0" smtClean="0"/>
              <a:t>klienta, i ty nejsložitější</a:t>
            </a:r>
          </a:p>
          <a:p>
            <a:pPr lvl="0">
              <a:buFont typeface="Wingdings" pitchFamily="2" charset="2"/>
              <a:buChar char="§"/>
            </a:pPr>
            <a:r>
              <a:rPr lang="cs-CZ" dirty="0" smtClean="0"/>
              <a:t>dělí </a:t>
            </a:r>
            <a:r>
              <a:rPr lang="cs-CZ" dirty="0"/>
              <a:t>proces na </a:t>
            </a:r>
            <a:r>
              <a:rPr lang="cs-CZ" dirty="0" smtClean="0"/>
              <a:t>prvky, </a:t>
            </a:r>
            <a:r>
              <a:rPr lang="cs-CZ" dirty="0"/>
              <a:t>aby se všechno dobře </a:t>
            </a:r>
            <a:r>
              <a:rPr lang="cs-CZ" dirty="0" smtClean="0"/>
              <a:t>naplánovalo </a:t>
            </a:r>
            <a:r>
              <a:rPr lang="cs-CZ" dirty="0"/>
              <a:t>a </a:t>
            </a:r>
            <a:r>
              <a:rPr lang="cs-CZ" dirty="0" smtClean="0"/>
              <a:t>mohlo běžet 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jednotlivé části se vzájemně prolínají a </a:t>
            </a:r>
            <a:r>
              <a:rPr lang="cs-CZ" dirty="0" err="1" smtClean="0"/>
              <a:t>nastu</a:t>
            </a:r>
            <a:r>
              <a:rPr lang="cs-CZ" dirty="0" smtClean="0"/>
              <a:t>-</a:t>
            </a:r>
            <a:r>
              <a:rPr lang="cs-CZ" dirty="0" err="1" smtClean="0"/>
              <a:t>pují</a:t>
            </a:r>
            <a:r>
              <a:rPr lang="cs-CZ" dirty="0" smtClean="0"/>
              <a:t> různě v průběhu procesu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TRANSFORMACE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Transformace sociálních služeb je souhrn procesů změny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řízení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financování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vzdělávání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místa a způsobu poskytování služeb tak, aby výsledným stavem byla péče v běžných životních podmínkách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Pobytové služby – tradiční model poskytované služby</a:t>
            </a:r>
          </a:p>
          <a:p>
            <a:r>
              <a:rPr lang="cs-CZ" sz="2400" dirty="0" smtClean="0"/>
              <a:t>1918 – postupné zapojení obcí, okresů, a státu</a:t>
            </a:r>
          </a:p>
          <a:p>
            <a:r>
              <a:rPr lang="cs-CZ" sz="2400" dirty="0" smtClean="0"/>
              <a:t>1948 – přebírá stát, kompetence samospráv vymizela</a:t>
            </a:r>
          </a:p>
          <a:p>
            <a:r>
              <a:rPr lang="cs-CZ" sz="2400" dirty="0" err="1" smtClean="0"/>
              <a:t>Obd</a:t>
            </a:r>
            <a:r>
              <a:rPr lang="cs-CZ" sz="2400" dirty="0" smtClean="0"/>
              <a:t>. </a:t>
            </a:r>
            <a:r>
              <a:rPr lang="cs-CZ" sz="2400" dirty="0"/>
              <a:t>n</a:t>
            </a:r>
            <a:r>
              <a:rPr lang="cs-CZ" sz="2400" dirty="0" smtClean="0"/>
              <a:t>ormalizace – ústavní péče dominuje, medicínský model péče</a:t>
            </a:r>
          </a:p>
          <a:p>
            <a:r>
              <a:rPr lang="cs-CZ" sz="2400" dirty="0" smtClean="0"/>
              <a:t>1956 – zákon o soc. zabezpečení – ústavy pro staré, ústavy pro os. s </a:t>
            </a:r>
            <a:r>
              <a:rPr lang="cs-CZ" sz="2400" dirty="0" err="1" smtClean="0"/>
              <a:t>trv</a:t>
            </a:r>
            <a:r>
              <a:rPr lang="cs-CZ" sz="2400" dirty="0" smtClean="0"/>
              <a:t>. těles. a smysl. vadami a pro os. nepotřebující léčebnou péči ve zdravot. zař., avšak potřebují ústavní zaopatření – zásadní vliv až do zák. o soc. sl. 2006</a:t>
            </a:r>
          </a:p>
          <a:p>
            <a:r>
              <a:rPr lang="cs-CZ" sz="2400" dirty="0" smtClean="0"/>
              <a:t>Postupné zestátnění celého segmentu sociální péče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959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Do 1989 – zajištění státem - OÚSS</a:t>
            </a:r>
          </a:p>
          <a:p>
            <a:r>
              <a:rPr lang="cs-CZ" sz="2400" dirty="0" smtClean="0"/>
              <a:t>1989 – 2002 – stát ze zákona služby garantuje, organizuje, poskytuje, pozvolná a nesystematická reflexe z praxe (rozvoj různých služeb bez legislativy)</a:t>
            </a:r>
          </a:p>
          <a:p>
            <a:r>
              <a:rPr lang="cs-CZ" sz="2400" dirty="0" smtClean="0"/>
              <a:t>Poskytoval: Hlavně stát, okresní úřady, postupně pak obce, nevládní sektor</a:t>
            </a:r>
          </a:p>
          <a:p>
            <a:r>
              <a:rPr lang="cs-CZ" sz="2400" dirty="0" smtClean="0"/>
              <a:t>2003 – 2006 – kompetence krajům</a:t>
            </a:r>
          </a:p>
          <a:p>
            <a:r>
              <a:rPr lang="cs-CZ" sz="2400" dirty="0" smtClean="0"/>
              <a:t>2007 – sjednocení, registrace, inspekce, financování, podnikatelské záměry</a:t>
            </a:r>
          </a:p>
          <a:p>
            <a:r>
              <a:rPr lang="cs-CZ" sz="2400" dirty="0" smtClean="0"/>
              <a:t>Zařízení ve špatném stavu, historické budovy. </a:t>
            </a:r>
            <a:r>
              <a:rPr lang="cs-CZ" sz="2400" dirty="0" smtClean="0">
                <a:solidFill>
                  <a:srgbClr val="FF0000"/>
                </a:solidFill>
              </a:rPr>
              <a:t>Nezbytnost transformace pobyt. soc. služeb – </a:t>
            </a:r>
            <a:r>
              <a:rPr lang="cs-CZ" sz="2400" dirty="0" smtClean="0"/>
              <a:t>segregace, potlačení individuality člověka, moc ústavu nad uživatelem služby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3306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Charakteristika zázemí v „původních“ ústavech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Velké pokoje (25 lůžek)</a:t>
            </a:r>
          </a:p>
          <a:p>
            <a:r>
              <a:rPr lang="cs-CZ" sz="2400" dirty="0" smtClean="0"/>
              <a:t>Nedostatek sociálních zařízení</a:t>
            </a:r>
          </a:p>
          <a:p>
            <a:r>
              <a:rPr lang="cs-CZ" sz="2400" dirty="0" smtClean="0"/>
              <a:t>Oddělené světy mužů a žen</a:t>
            </a:r>
          </a:p>
          <a:p>
            <a:r>
              <a:rPr lang="cs-CZ" sz="2400" dirty="0" smtClean="0"/>
              <a:t>Objekty mimo běžný způsob společnosti a soustředění velkého množství osob se stejným druhem postižení na jednom místě</a:t>
            </a:r>
          </a:p>
          <a:p>
            <a:r>
              <a:rPr lang="cs-CZ" sz="2400" dirty="0" smtClean="0"/>
              <a:t>Uzavřené  objekty a komunity</a:t>
            </a:r>
          </a:p>
          <a:p>
            <a:r>
              <a:rPr lang="cs-CZ" sz="2400" dirty="0" smtClean="0"/>
              <a:t>Poskytování služeb ve výchovných skupinách</a:t>
            </a:r>
          </a:p>
          <a:p>
            <a:r>
              <a:rPr lang="cs-CZ" sz="2400" dirty="0" smtClean="0"/>
              <a:t>Komplex služeb na jednom místě</a:t>
            </a:r>
          </a:p>
          <a:p>
            <a:r>
              <a:rPr lang="cs-CZ" sz="2400" dirty="0" smtClean="0"/>
              <a:t>Míru péče a v zásadě kvalitu života určuje diagnóza</a:t>
            </a:r>
          </a:p>
          <a:p>
            <a:r>
              <a:rPr lang="cs-CZ" sz="2400" dirty="0" smtClean="0"/>
              <a:t>O potřebách jednotlivce rozhoduje instituce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521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Změna je život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Měnit je možné jen tam, kde je vědomí potřeby změny</a:t>
            </a:r>
          </a:p>
          <a:p>
            <a:r>
              <a:rPr lang="cs-CZ" sz="2400" dirty="0" smtClean="0"/>
              <a:t>Změn se lidé bojí</a:t>
            </a:r>
          </a:p>
          <a:p>
            <a:r>
              <a:rPr lang="cs-CZ" sz="2400" dirty="0" smtClean="0"/>
              <a:t>Reforma veřejné zprávy jako příležitost ke změně</a:t>
            </a:r>
          </a:p>
          <a:p>
            <a:r>
              <a:rPr lang="cs-CZ" sz="2400" dirty="0" smtClean="0"/>
              <a:t>Pilotní projekt, analýza, popis reality</a:t>
            </a:r>
          </a:p>
          <a:p>
            <a:r>
              <a:rPr lang="cs-CZ" sz="2400" dirty="0" smtClean="0"/>
              <a:t>Potřeba stanovení cílů a vizí, prosazení do veřejných politik</a:t>
            </a:r>
          </a:p>
          <a:p>
            <a:r>
              <a:rPr lang="cs-CZ" sz="2400" dirty="0" smtClean="0"/>
              <a:t>Dlouhodobé změny je možné dosáhnout jen cílenými, transparentními, projednanými a přijatými opatřeními (rozhodnutí o opuštění stávajících objektů, dále tam neinvestovat, tvorba sítě moderních pobytových služeb komunitního charakteru)</a:t>
            </a:r>
          </a:p>
          <a:p>
            <a:r>
              <a:rPr lang="cs-CZ" sz="2400" dirty="0" smtClean="0"/>
              <a:t>Vize a cíle je potřeba zakotvit do veřejných strategií</a:t>
            </a:r>
          </a:p>
          <a:p>
            <a:r>
              <a:rPr lang="cs-CZ" sz="2400" dirty="0" smtClean="0"/>
              <a:t>Střednědobý plán, realizace, zapojení všech příspěvkových organizací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56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Změna je život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 změny</a:t>
            </a:r>
            <a:r>
              <a:rPr lang="cs-CZ" dirty="0" smtClean="0"/>
              <a:t>:</a:t>
            </a:r>
          </a:p>
          <a:p>
            <a:r>
              <a:rPr lang="cs-CZ" sz="2800" dirty="0" smtClean="0"/>
              <a:t>Zvýšení kvality sociálních služeb</a:t>
            </a:r>
          </a:p>
          <a:p>
            <a:r>
              <a:rPr lang="cs-CZ" sz="2800" dirty="0" smtClean="0"/>
              <a:t>Transformovat pobyt. sl. pro lidi se </a:t>
            </a:r>
            <a:r>
              <a:rPr lang="cs-CZ" sz="2800" dirty="0" err="1" smtClean="0"/>
              <a:t>zdr</a:t>
            </a:r>
            <a:r>
              <a:rPr lang="cs-CZ" sz="2800" dirty="0" smtClean="0"/>
              <a:t>. postižením do moderních forem</a:t>
            </a:r>
          </a:p>
          <a:p>
            <a:r>
              <a:rPr lang="cs-CZ" sz="2800" dirty="0" smtClean="0"/>
              <a:t>Vytváření podmínek pro zlepšení kvality života obyvatel se zdravotním postižením</a:t>
            </a:r>
          </a:p>
          <a:p>
            <a:r>
              <a:rPr lang="cs-CZ" sz="2800" dirty="0" smtClean="0"/>
              <a:t>Trvale udržitelný rozvoj sociálních služeb</a:t>
            </a:r>
          </a:p>
          <a:p>
            <a:r>
              <a:rPr lang="cs-CZ" sz="2800" dirty="0" smtClean="0"/>
              <a:t>Cílem je transformace, nikoliv pouze humanizace!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5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1478</Words>
  <Application>Microsoft Office PowerPoint</Application>
  <PresentationFormat>Předvádění na obrazovce (4:3)</PresentationFormat>
  <Paragraphs>173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Vzdělávací program  pro pracovníky přímé péče</vt:lpstr>
      <vt:lpstr>10 PRVKŮ PROCESU TRANSFORMACE</vt:lpstr>
      <vt:lpstr>10 PRVKŮ PROCESU TRANSFORMACE</vt:lpstr>
      <vt:lpstr>CO JE TRANSFORMACE</vt:lpstr>
      <vt:lpstr>Historie 1</vt:lpstr>
      <vt:lpstr>Historie 2</vt:lpstr>
      <vt:lpstr>Charakteristika zázemí v „původních“ ústavech</vt:lpstr>
      <vt:lpstr>Změna je život 1</vt:lpstr>
      <vt:lpstr>Změna je život 2</vt:lpstr>
      <vt:lpstr>PROJEKT BY MĚL NASTARTOVAT PROCES ZMĚN</vt:lpstr>
      <vt:lpstr>1. OSVĚTA (KOMUNIKAČNÍ STRATEGIE) </vt:lpstr>
      <vt:lpstr>CÍLOVÉ SKUPINY KOMUNIKACE PRO PRACOVNÍKY V PŘÍMÉ PÉČI</vt:lpstr>
      <vt:lpstr> 2. ŘÍZENÍ PROCESU – NA NÁRODNÍ, KRAJSKÉ, MÍSTNÍ ÚROVNI </vt:lpstr>
      <vt:lpstr>3. NÁRODNÍ ANALÝZA</vt:lpstr>
      <vt:lpstr> 4. MÍSTNÍ ANALÝZA  A ANALÝZA INSTITUCE </vt:lpstr>
      <vt:lpstr>4.MÍSTNÍ ANALÝZA  A ANALÝZA INSTITUCE</vt:lpstr>
      <vt:lpstr> 5. PLÁNOVÁNÍ SLUŽEB </vt:lpstr>
      <vt:lpstr>5. PLÁNOVÁNÍ SLUŽEB</vt:lpstr>
      <vt:lpstr>6. PLÁNOVÁNÍ PŘESUNU ZDROJŮ </vt:lpstr>
      <vt:lpstr>6. PLÁNOVÁNÍ PŘESUNU ZDROJŮ</vt:lpstr>
      <vt:lpstr> 7. PŘÍPRAVA A PŘEMÍSTĚNÍ KLIENTŮ </vt:lpstr>
      <vt:lpstr>7.PŘÍPRAVA A PŘEMÍSTĚNÍ KLIENTŮ </vt:lpstr>
      <vt:lpstr> 8. PŘÍPRAVA A PŘEMÍSTĚNÍ ZAMĚSTNANCŮ </vt:lpstr>
      <vt:lpstr>8. PŘÍPRAVA A PŘEMÍSTĚNÍ ZAMĚSTNANCŮ</vt:lpstr>
      <vt:lpstr>9. LOGISTICKÉ PLÁNOVÁNÍ CELÉHO PROCESU</vt:lpstr>
      <vt:lpstr>9. LOGISTICKÉ PLÁNOVÁNÍ CELÉHO PROCESU</vt:lpstr>
      <vt:lpstr>10. SLEDOVÁNÍ A HODNOCENÍ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prvků procesu</dc:title>
  <dc:creator>Karolína</dc:creator>
  <cp:lastModifiedBy>lenka.honsova</cp:lastModifiedBy>
  <cp:revision>88</cp:revision>
  <dcterms:created xsi:type="dcterms:W3CDTF">2009-09-17T21:39:45Z</dcterms:created>
  <dcterms:modified xsi:type="dcterms:W3CDTF">2014-02-12T12:45:04Z</dcterms:modified>
</cp:coreProperties>
</file>