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0" r:id="rId6"/>
    <p:sldId id="261" r:id="rId7"/>
    <p:sldId id="259" r:id="rId8"/>
    <p:sldId id="262" r:id="rId9"/>
    <p:sldId id="289" r:id="rId10"/>
    <p:sldId id="295" r:id="rId11"/>
    <p:sldId id="263" r:id="rId12"/>
    <p:sldId id="268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024" autoAdjust="0"/>
  </p:normalViewPr>
  <p:slideViewPr>
    <p:cSldViewPr>
      <p:cViewPr>
        <p:scale>
          <a:sx n="60" d="100"/>
          <a:sy n="60" d="100"/>
        </p:scale>
        <p:origin x="-1458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04D09-5038-4E0C-929B-68B13E6F276A}" type="datetimeFigureOut">
              <a:rPr lang="en-GB" smtClean="0"/>
              <a:pPr/>
              <a:t>29/10/2014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C633-D988-420B-A611-7621C1020573}" type="slidenum">
              <a:rPr lang="en-GB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553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Diskuse: zamyslete se sousedem:</a:t>
            </a:r>
            <a:r>
              <a:rPr lang="cs-CZ" baseline="0" dirty="0" smtClean="0"/>
              <a:t> „jaké obavy děti mohou mít při přechodu do ústavu.“ „Proč je důležité připravit děti na přemístění.“</a:t>
            </a:r>
            <a:endParaRPr lang="cs-C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C633-D988-420B-A611-7621C1020573}" type="slidenum">
              <a:rPr lang="en-GB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318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Příprava pomáhá dětem seznámit se s novým prostředím (domov, škola, jiné zdravotnické služby), novými postupy, novými lidmi.</a:t>
            </a:r>
          </a:p>
          <a:p>
            <a:r>
              <a:rPr lang="cs-CZ" dirty="0" smtClean="0"/>
              <a:t>Individuální práce s dětmi, které mají složitější potřeby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C633-D988-420B-A611-7621C1020573}" type="slidenum">
              <a:rPr lang="en-GB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C633-D988-420B-A611-7621C1020573}" type="slidenum">
              <a:rPr lang="en-GB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022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Využívejte katalogy/obrázkové symboly/karty s barvami.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C633-D988-420B-A611-7621C1020573}" type="slidenum">
              <a:rPr lang="en-GB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- Hlavní cíl rušení ústavní péče</a:t>
            </a:r>
            <a:r>
              <a:rPr lang="cs-CZ" baseline="0" dirty="0" smtClean="0"/>
              <a:t> – zlepšit kvalitu služeb poskytovaných dětem a jejich rodinám.</a:t>
            </a:r>
          </a:p>
          <a:p>
            <a:r>
              <a:rPr lang="cs-CZ" baseline="0" dirty="0" smtClean="0"/>
              <a:t>- Nutnost navýšit počet odborného personálu: sociální pracovnici, psychologové, učitelé, terapeuti. Či proškolit stávající personál.</a:t>
            </a:r>
          </a:p>
          <a:p>
            <a:r>
              <a:rPr lang="cs-CZ" baseline="0" dirty="0" smtClean="0"/>
              <a:t>- Velká zařízení často zaměstnávají velké množství personálu v provozu: prádelna, ochranka… - Příklad Věrka: umím sama prát a žehlit. Vést k samostatnosti klienty.</a:t>
            </a:r>
          </a:p>
          <a:p>
            <a:r>
              <a:rPr lang="cs-CZ" baseline="0" dirty="0" smtClean="0"/>
              <a:t>- Zohlednění preference zaměstnanců: místo bydliště, cílová skupina, zachování vazeb mezi klienty s personálem. Management pro práci se zaměstnanci – být součástí plánů na přemístění. Supervize…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C633-D988-420B-A611-7621C1020573}" type="slidenum">
              <a:rPr lang="en-GB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3590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Podpora dětí po přechodu - alespoň jedenkrát měsíčně, je-li to možné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C633-D988-420B-A611-7621C1020573}" type="slidenum">
              <a:rPr lang="en-GB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Předveďte ukázkovou mapu.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9C633-D988-420B-A611-7621C1020573}" type="slidenum">
              <a:rPr lang="en-GB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F126D-70CE-44F0-9EB7-15CD36B75E3A}" type="datetimeFigureOut">
              <a:rPr lang="en-GB" smtClean="0"/>
              <a:pPr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59FFC-91AF-4C4A-B396-5C39CC7BA2C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2016224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tx2"/>
                </a:solidFill>
              </a:rPr>
              <a:t>Příprava dětí na přemístění</a:t>
            </a:r>
            <a:br>
              <a:rPr lang="cs-CZ" sz="4800" b="1" dirty="0" smtClean="0">
                <a:solidFill>
                  <a:schemeClr val="tx2"/>
                </a:solidFill>
              </a:rPr>
            </a:br>
            <a:r>
              <a:rPr lang="cs-CZ" sz="4800" b="1" dirty="0" smtClean="0">
                <a:solidFill>
                  <a:schemeClr val="tx2"/>
                </a:solidFill>
              </a:rPr>
              <a:t>z DOZP</a:t>
            </a:r>
            <a:endParaRPr lang="cs-CZ" sz="48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4293096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3600" dirty="0">
                <a:solidFill>
                  <a:schemeClr val="tx2"/>
                </a:solidFill>
              </a:rPr>
              <a:t>Mgr. Ingrid Hanzlíková, </a:t>
            </a:r>
            <a:r>
              <a:rPr lang="cs-CZ" sz="3600" dirty="0" err="1">
                <a:solidFill>
                  <a:schemeClr val="tx2"/>
                </a:solidFill>
              </a:rPr>
              <a:t>DiS</a:t>
            </a:r>
            <a:r>
              <a:rPr lang="cs-CZ" sz="3600" dirty="0">
                <a:solidFill>
                  <a:schemeClr val="tx2"/>
                </a:solidFill>
              </a:rPr>
              <a:t>.</a:t>
            </a:r>
            <a:br>
              <a:rPr lang="cs-CZ" sz="3600" dirty="0">
                <a:solidFill>
                  <a:schemeClr val="tx2"/>
                </a:solidFill>
              </a:rPr>
            </a:br>
            <a:r>
              <a:rPr lang="cs-CZ" sz="3600" dirty="0">
                <a:solidFill>
                  <a:schemeClr val="tx2"/>
                </a:solidFill>
              </a:rPr>
              <a:t>Praha 31. října 2013</a:t>
            </a:r>
            <a:endParaRPr lang="cs-CZ" sz="3600" dirty="0"/>
          </a:p>
        </p:txBody>
      </p:sp>
      <p:pic>
        <p:nvPicPr>
          <p:cNvPr id="5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021388"/>
            <a:ext cx="69484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Z:\Loga\Lumos cz tex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60349"/>
            <a:ext cx="161925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cs-CZ" sz="6600" dirty="0" smtClean="0">
                <a:solidFill>
                  <a:schemeClr val="tx2"/>
                </a:solidFill>
              </a:rPr>
              <a:t>Děkuji za pozornost</a:t>
            </a:r>
            <a:endParaRPr lang="cs-CZ" sz="66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smtClean="0">
                <a:solidFill>
                  <a:schemeClr val="tx2"/>
                </a:solidFill>
              </a:rPr>
              <a:t>Mgr. Ingrid Hanzlíková, </a:t>
            </a:r>
            <a:r>
              <a:rPr lang="cs-CZ" sz="4400" dirty="0" err="1" smtClean="0">
                <a:solidFill>
                  <a:schemeClr val="tx2"/>
                </a:solidFill>
              </a:rPr>
              <a:t>DiS</a:t>
            </a:r>
            <a:r>
              <a:rPr lang="cs-CZ" sz="4400" dirty="0" smtClean="0">
                <a:solidFill>
                  <a:schemeClr val="tx2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cs-CZ" sz="4400" dirty="0" err="1" smtClean="0">
                <a:solidFill>
                  <a:schemeClr val="tx2"/>
                </a:solidFill>
              </a:rPr>
              <a:t>Ingrid.hanzlikova</a:t>
            </a:r>
            <a:r>
              <a:rPr lang="en-US" sz="4400" dirty="0" smtClean="0">
                <a:solidFill>
                  <a:schemeClr val="tx2"/>
                </a:solidFill>
              </a:rPr>
              <a:t>@</a:t>
            </a:r>
            <a:r>
              <a:rPr lang="cs-CZ" sz="4400" dirty="0" smtClean="0">
                <a:solidFill>
                  <a:schemeClr val="tx2"/>
                </a:solidFill>
              </a:rPr>
              <a:t>lumos.org.uk</a:t>
            </a:r>
            <a:endParaRPr lang="cs-CZ" sz="4400" dirty="0">
              <a:solidFill>
                <a:schemeClr val="tx2"/>
              </a:solidFill>
            </a:endParaRPr>
          </a:p>
        </p:txBody>
      </p:sp>
      <p:pic>
        <p:nvPicPr>
          <p:cNvPr id="4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6021388"/>
            <a:ext cx="694848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260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Jaké jsou obavy dětí ohledně odchodu z ústavního zařízení?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Jaké jsou obavy dětí ohledně přemístění?</a:t>
            </a:r>
          </a:p>
          <a:p>
            <a:endParaRPr lang="cs-CZ" b="1" dirty="0" smtClean="0"/>
          </a:p>
          <a:p>
            <a:r>
              <a:rPr lang="cs-CZ" b="1" dirty="0" smtClean="0"/>
              <a:t>Proč je tak důležité děti připravit?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Proč je příprava důležitá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53285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Přechody mohou být velmi traumatizující, zejména pro děti, které je již zažily.</a:t>
            </a:r>
          </a:p>
          <a:p>
            <a:endParaRPr lang="cs-CZ" dirty="0" smtClean="0"/>
          </a:p>
          <a:p>
            <a:r>
              <a:rPr lang="cs-CZ" dirty="0" smtClean="0"/>
              <a:t>Ještě důležitější je připravit na přechod děti s postižením. Děti se složitějšími a náročnějšími potřebami budou na přípravu potřebovat delší čas.</a:t>
            </a:r>
          </a:p>
          <a:p>
            <a:endParaRPr lang="cs-CZ" dirty="0" smtClean="0"/>
          </a:p>
          <a:p>
            <a:r>
              <a:rPr lang="cs-CZ" dirty="0" smtClean="0"/>
              <a:t>Příprava dětí napomůže minimalizaci traumatu, které děti v průběhu tohoto procesu utrpí, a zkušenost se změnou tak může být pozitivní.</a:t>
            </a:r>
          </a:p>
          <a:p>
            <a:endParaRPr lang="cs-CZ" dirty="0" smtClean="0"/>
          </a:p>
          <a:p>
            <a:r>
              <a:rPr lang="cs-CZ" dirty="0" smtClean="0"/>
              <a:t>Pokud jsou děti spokojené a jsou si sebou a ve vztahu k této změně jisté, je velice pravděpodobné, že jejich nové umístění bude úspěšné.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Přípravné programy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Přípravný program se vytváří po dokončení hodnocení a poté, co bylo rozhodnuto o umístění a byl vytvořen plán umístění.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Přípravný program sestává ze dvou hlavních součástí: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Příprava dítěte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Příprava pečovatelů/pěstounů nebo rodičů</a:t>
            </a:r>
          </a:p>
          <a:p>
            <a:pPr marL="0" indent="0">
              <a:buNone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Příprava dítěte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300" dirty="0" smtClean="0"/>
              <a:t>Doporučuji - Přípravné programy by měly trvat alespoň 6-8 týdnů, s pravidelnými setkáními, přibližně třikrát týdně po dvou hodinách.</a:t>
            </a:r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sz="2300" dirty="0" smtClean="0"/>
              <a:t>U mladších dětí se doporučují kratší, intenzivnější programy.</a:t>
            </a:r>
          </a:p>
          <a:p>
            <a:pPr>
              <a:buNone/>
            </a:pPr>
            <a:endParaRPr lang="cs-CZ" sz="1000" dirty="0" smtClean="0"/>
          </a:p>
          <a:p>
            <a:pPr marL="0" indent="0">
              <a:buNone/>
            </a:pPr>
            <a:r>
              <a:rPr lang="cs-CZ" sz="2300" dirty="0" smtClean="0"/>
              <a:t>Určité přípravné práce budou muset začít dříve, aby se děti mohly zapojit ještě do časného plánování konkrétního domova. Oblasti, do nichž mohou být děti zapojeny:</a:t>
            </a:r>
          </a:p>
          <a:p>
            <a:pPr marL="0" indent="0">
              <a:buNone/>
            </a:pPr>
            <a:endParaRPr lang="cs-CZ" sz="1000" dirty="0" smtClean="0"/>
          </a:p>
          <a:p>
            <a:r>
              <a:rPr lang="cs-CZ" sz="2000" dirty="0" smtClean="0"/>
              <a:t>Plánování interiérů domova - mohou si vybrat barvu na zeď, koberce. </a:t>
            </a:r>
          </a:p>
          <a:p>
            <a:endParaRPr lang="cs-CZ" sz="1000" dirty="0" smtClean="0"/>
          </a:p>
          <a:p>
            <a:r>
              <a:rPr lang="cs-CZ" sz="2000" dirty="0" smtClean="0"/>
              <a:t>Výběr nábytku, zařízení domova, výběr nábytku do vlastního pokoje </a:t>
            </a:r>
          </a:p>
          <a:p>
            <a:endParaRPr lang="cs-CZ" sz="1000" dirty="0" smtClean="0"/>
          </a:p>
          <a:p>
            <a:r>
              <a:rPr lang="cs-CZ" sz="2000" dirty="0" smtClean="0"/>
              <a:t>Úprava zahrady - práce s rozpočtem, výběr zahradního nábytku. Starší děti mohou natřít plot/zeď na zahradě, připravit zahradu.</a:t>
            </a:r>
          </a:p>
          <a:p>
            <a:pPr>
              <a:buNone/>
            </a:pPr>
            <a:endParaRPr lang="cs-CZ" sz="2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Individuální práce a skupinová práce.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Zavedení systému klíčových pracovníků.</a:t>
            </a:r>
          </a:p>
          <a:p>
            <a:endParaRPr lang="cs-CZ" sz="1000" dirty="0" smtClean="0"/>
          </a:p>
          <a:p>
            <a:r>
              <a:rPr lang="cs-CZ" dirty="0" smtClean="0"/>
              <a:t>Je důležité, aby si dítě vytvořilo s dospělou osobou důvěrný vztah, zejména s ohledem na to, že některé děti možná ani nikdy dříve neměly příležitost vytvořit si zdravý vztah s dospělým. </a:t>
            </a:r>
          </a:p>
          <a:p>
            <a:endParaRPr lang="cs-CZ" sz="1000" dirty="0" smtClean="0"/>
          </a:p>
          <a:p>
            <a:r>
              <a:rPr lang="cs-CZ" dirty="0" smtClean="0"/>
              <a:t>Skupinová práce je důležitá pro rozvoj spolupráce a dobrých vztahů ve skupině.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79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personálu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Je důležité pamatovat na to, že při plánování služeb jsou potřeby dětí prvořadé a že potřeby personálu, ač také důležité, jsou druhořadé.</a:t>
            </a:r>
          </a:p>
          <a:p>
            <a:pPr algn="just"/>
            <a:r>
              <a:rPr lang="cs-CZ" dirty="0" smtClean="0"/>
              <a:t>Profesionalizace služeb</a:t>
            </a:r>
          </a:p>
          <a:p>
            <a:pPr algn="just"/>
            <a:r>
              <a:rPr lang="cs-CZ" dirty="0" smtClean="0"/>
              <a:t>Potenciál pro změnu myšlení personálu</a:t>
            </a:r>
          </a:p>
          <a:p>
            <a:pPr algn="just"/>
            <a:r>
              <a:rPr lang="cs-CZ" dirty="0" smtClean="0"/>
              <a:t>Redukce zbytečného provozního personálu</a:t>
            </a:r>
          </a:p>
          <a:p>
            <a:pPr algn="just"/>
            <a:r>
              <a:rPr lang="cs-CZ" dirty="0" smtClean="0"/>
              <a:t>Plán podpory zaměstnanců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5862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Organizace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496944" cy="4968552"/>
          </a:xfrm>
        </p:spPr>
        <p:txBody>
          <a:bodyPr>
            <a:normAutofit/>
          </a:bodyPr>
          <a:lstStyle/>
          <a:p>
            <a:r>
              <a:rPr lang="cs-CZ" dirty="0" smtClean="0"/>
              <a:t>Přípravný tým by měl spolupracovat s novým personálem i se stávajícím personálem.</a:t>
            </a:r>
          </a:p>
          <a:p>
            <a:endParaRPr lang="cs-CZ" dirty="0" smtClean="0"/>
          </a:p>
          <a:p>
            <a:r>
              <a:rPr lang="cs-CZ" dirty="0" smtClean="0"/>
              <a:t>Přípravný tým by měl děti podporovat i po přechodu do nového umístění.</a:t>
            </a:r>
          </a:p>
          <a:p>
            <a:endParaRPr lang="cs-CZ" dirty="0" smtClean="0"/>
          </a:p>
          <a:p>
            <a:r>
              <a:rPr lang="cs-CZ" dirty="0" smtClean="0"/>
              <a:t>Starší děti je možné zapojit do plánování přípravných programů.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/>
                </a:solidFill>
              </a:rPr>
              <a:t>Snažte se dozvědět více o nové komunitě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53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/>
              <a:t>Příprava na přechod do nového domova - návrh aktivit:</a:t>
            </a:r>
          </a:p>
          <a:p>
            <a:pPr>
              <a:buNone/>
            </a:pPr>
            <a:endParaRPr lang="cs-CZ" sz="1100" b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Projekty o městě.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Přípravný tým může vytvořit knihu o nové komunitě jako formu představení nového místa.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Děti si mohou vytvořit mapu pomocí výkresů, obrázkových karet, modelu města vytvořeného z kartonových krabic, fotografií (děti mohou tato místa později navštívit a vyfotit si je)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>
              <a:buNone/>
            </a:pPr>
            <a:endParaRPr lang="cs-CZ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9E43F07C65BE48821DBB88C00C8210" ma:contentTypeVersion="" ma:contentTypeDescription="Vytvoří nový dokument" ma:contentTypeScope="" ma:versionID="4cf33c1ecf9ed9fd2f80fecb7213f6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6DEAD9-EA94-4335-9114-4606327446C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60319A-F6A7-462A-B8EE-61306C3C52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C732DD2-B471-440E-875C-C54D18B93E76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676</Words>
  <Application>Microsoft Office PowerPoint</Application>
  <PresentationFormat>Předvádění na obrazovce (4:3)</PresentationFormat>
  <Paragraphs>81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Office Theme</vt:lpstr>
      <vt:lpstr>Příprava dětí na přemístění z DOZP</vt:lpstr>
      <vt:lpstr>Jaké jsou obavy dětí ohledně odchodu z ústavního zařízení?</vt:lpstr>
      <vt:lpstr>Proč je příprava důležitá</vt:lpstr>
      <vt:lpstr>Přípravné programy</vt:lpstr>
      <vt:lpstr>Příprava dítěte</vt:lpstr>
      <vt:lpstr>Individuální práce a skupinová práce.</vt:lpstr>
      <vt:lpstr>Příprava personálu</vt:lpstr>
      <vt:lpstr>Organizace</vt:lpstr>
      <vt:lpstr>Snažte se dozvědět více o nové komunitě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children to move into family group homes</dc:title>
  <dc:creator>Kerry</dc:creator>
  <cp:lastModifiedBy>Dana.Cernostova</cp:lastModifiedBy>
  <cp:revision>327</cp:revision>
  <dcterms:created xsi:type="dcterms:W3CDTF">2012-05-24T16:19:41Z</dcterms:created>
  <dcterms:modified xsi:type="dcterms:W3CDTF">2014-10-29T08:33:05Z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0x0101007C9E43F07C65BE48821DBB88C00C8210</vt:lpwstr>
  </property>
</Properties>
</file>