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7" r:id="rId2"/>
  </p:sldMasterIdLst>
  <p:notesMasterIdLst>
    <p:notesMasterId r:id="rId25"/>
  </p:notesMasterIdLst>
  <p:sldIdLst>
    <p:sldId id="284" r:id="rId3"/>
    <p:sldId id="282" r:id="rId4"/>
    <p:sldId id="258" r:id="rId5"/>
    <p:sldId id="259" r:id="rId6"/>
    <p:sldId id="257" r:id="rId7"/>
    <p:sldId id="264" r:id="rId8"/>
    <p:sldId id="274" r:id="rId9"/>
    <p:sldId id="280" r:id="rId10"/>
    <p:sldId id="281" r:id="rId11"/>
    <p:sldId id="267" r:id="rId12"/>
    <p:sldId id="262" r:id="rId13"/>
    <p:sldId id="263" r:id="rId14"/>
    <p:sldId id="261" r:id="rId15"/>
    <p:sldId id="266" r:id="rId16"/>
    <p:sldId id="276" r:id="rId17"/>
    <p:sldId id="271" r:id="rId18"/>
    <p:sldId id="278" r:id="rId19"/>
    <p:sldId id="260" r:id="rId20"/>
    <p:sldId id="275" r:id="rId21"/>
    <p:sldId id="279" r:id="rId22"/>
    <p:sldId id="273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90022-C55B-5D40-B063-463AE1B0B242}" type="datetimeFigureOut">
              <a:rPr lang="en-US" smtClean="0"/>
              <a:t>2/26/2011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9F0A8-6A4F-C541-A286-7D97D33F5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7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5D57A7-3B19-4849-90BD-3D556F588E3F}" type="slidenum">
              <a:rPr lang="cs-CZ">
                <a:solidFill>
                  <a:prstClr val="black"/>
                </a:solidFill>
              </a:rPr>
              <a:pPr eaLnBrk="1" hangingPunct="1"/>
              <a:t>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6A679-1449-8542-868D-BD4299180E96}" type="slidenum">
              <a:rPr lang="cs-CZ"/>
              <a:pPr/>
              <a:t>2</a:t>
            </a:fld>
            <a:endParaRPr lang="cs-CZ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4B6F-AD98-734E-9682-2354137376FF}" type="datetimeFigureOut">
              <a:rPr lang="en-US" smtClean="0"/>
              <a:t>2/26/2011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653F09-437C-FB48-BADF-8208B644C2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4B6F-AD98-734E-9682-2354137376FF}" type="datetimeFigureOut">
              <a:rPr lang="en-US" smtClean="0"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F09-437C-FB48-BADF-8208B644C2E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2653F09-437C-FB48-BADF-8208B644C2E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4B6F-AD98-734E-9682-2354137376FF}" type="datetimeFigureOut">
              <a:rPr lang="en-US" smtClean="0"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EFAB-75B1-4F6E-80F2-8C9D0F4B64B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2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E5EF5-D9C7-4D4E-B93F-BB0013E4F03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1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05A0D-0176-48A5-B4AC-01180504B52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32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420938"/>
            <a:ext cx="403860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420938"/>
            <a:ext cx="403860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446C9-D59C-4E69-9562-11F0797AAF8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1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4CC70-1869-49BF-AC63-1DA46B72FBF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03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3437-A7D4-4AC9-A837-6B9D6F661DA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08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D4690-BE28-49B1-887B-F0B5961EB05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9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A09E9-DDC3-48E0-9C35-E6280EFAE4E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6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4B6F-AD98-734E-9682-2354137376FF}" type="datetimeFigureOut">
              <a:rPr lang="en-US" smtClean="0"/>
              <a:t>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2653F09-437C-FB48-BADF-8208B644C2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94B3-ACA6-47B5-A56D-51C4380FA93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78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1048E-33E5-432E-97DD-2C50F15282B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17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38925" y="1206500"/>
            <a:ext cx="2058988" cy="4454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06500"/>
            <a:ext cx="6029325" cy="4454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6F44-8076-4515-A0A7-6F1F4990A45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4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4B6F-AD98-734E-9682-2354137376FF}" type="datetimeFigureOut">
              <a:rPr lang="en-US" smtClean="0"/>
              <a:t>2/26/2011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653F09-437C-FB48-BADF-8208B644C2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454B6F-AD98-734E-9682-2354137376FF}" type="datetimeFigureOut">
              <a:rPr lang="en-US" smtClean="0"/>
              <a:t>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53F09-437C-FB48-BADF-8208B644C2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4B6F-AD98-734E-9682-2354137376FF}" type="datetimeFigureOut">
              <a:rPr lang="en-US" smtClean="0"/>
              <a:t>2/26/2011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2653F09-437C-FB48-BADF-8208B644C2E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4B6F-AD98-734E-9682-2354137376FF}" type="datetimeFigureOut">
              <a:rPr lang="en-US" smtClean="0"/>
              <a:t>2/26/2011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2653F09-437C-FB48-BADF-8208B644C2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4B6F-AD98-734E-9682-2354137376FF}" type="datetimeFigureOut">
              <a:rPr lang="en-US" smtClean="0"/>
              <a:t>2/26/2011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653F09-437C-FB48-BADF-8208B644C2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Click to edit Master text styles</a:t>
            </a:r>
          </a:p>
          <a:p>
            <a:pPr lvl="1" eaLnBrk="1" latinLnBrk="0" hangingPunct="1"/>
            <a:r>
              <a:rPr lang="cs-CZ" smtClean="0"/>
              <a:t>Second level</a:t>
            </a:r>
          </a:p>
          <a:p>
            <a:pPr lvl="2" eaLnBrk="1" latinLnBrk="0" hangingPunct="1"/>
            <a:r>
              <a:rPr lang="cs-CZ" smtClean="0"/>
              <a:t>Third level</a:t>
            </a:r>
          </a:p>
          <a:p>
            <a:pPr lvl="3" eaLnBrk="1" latinLnBrk="0" hangingPunct="1"/>
            <a:r>
              <a:rPr lang="cs-CZ" smtClean="0"/>
              <a:t>Fourth level</a:t>
            </a:r>
          </a:p>
          <a:p>
            <a:pPr lvl="4" eaLnBrk="1" latinLnBrk="0" hangingPunct="1"/>
            <a:r>
              <a:rPr lang="cs-CZ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653F09-437C-FB48-BADF-8208B644C2E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4B6F-AD98-734E-9682-2354137376FF}" type="datetimeFigureOut">
              <a:rPr lang="en-US" smtClean="0"/>
              <a:t>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2653F09-437C-FB48-BADF-8208B644C2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454B6F-AD98-734E-9682-2354137376FF}" type="datetimeFigureOut">
              <a:rPr lang="en-US" smtClean="0"/>
              <a:t>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454B6F-AD98-734E-9682-2354137376FF}" type="datetimeFigureOut">
              <a:rPr lang="en-US" smtClean="0"/>
              <a:t>2/26/2011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2653F09-437C-FB48-BADF-8208B644C2E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Click to edit Master text styles</a:t>
            </a:r>
          </a:p>
          <a:p>
            <a:pPr lvl="1" eaLnBrk="1" latinLnBrk="0" hangingPunct="1"/>
            <a:r>
              <a:rPr kumimoji="0" lang="cs-CZ" smtClean="0"/>
              <a:t>Second level</a:t>
            </a:r>
          </a:p>
          <a:p>
            <a:pPr lvl="2" eaLnBrk="1" latinLnBrk="0" hangingPunct="1"/>
            <a:r>
              <a:rPr kumimoji="0" lang="cs-CZ" smtClean="0"/>
              <a:t>Third level</a:t>
            </a:r>
          </a:p>
          <a:p>
            <a:pPr lvl="3" eaLnBrk="1" latinLnBrk="0" hangingPunct="1"/>
            <a:r>
              <a:rPr kumimoji="0" lang="cs-CZ" smtClean="0"/>
              <a:t>Fourth level</a:t>
            </a:r>
          </a:p>
          <a:p>
            <a:pPr lvl="4" eaLnBrk="1" latinLnBrk="0" hangingPunct="1"/>
            <a:r>
              <a:rPr kumimoji="0" lang="cs-CZ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06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20938"/>
            <a:ext cx="82296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D890536-4449-463C-9029-31913BC66FC4}" type="slidenum">
              <a:rPr lang="cs-CZ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1029" name="Picture 7" descr="esf_eu_mpsv_oplzz_Podporujeme_horizont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9644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logoMPSV-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949950"/>
            <a:ext cx="57626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IOP + Eu + text C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5949950"/>
            <a:ext cx="50419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72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12239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Překážky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deinstitucionalizace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jejich řešení</a:t>
            </a:r>
            <a:endParaRPr lang="cs-CZ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925763"/>
            <a:ext cx="6400800" cy="15113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endParaRPr lang="cs-CZ" sz="2400" smtClean="0"/>
          </a:p>
          <a:p>
            <a:pPr marL="457200" indent="-457200" eaLnBrk="1" hangingPunct="1"/>
            <a:r>
              <a:rPr lang="cs-CZ" sz="2400" smtClean="0"/>
              <a:t>1. března 2011</a:t>
            </a:r>
          </a:p>
          <a:p>
            <a:pPr marL="457200" indent="-457200" eaLnBrk="1" hangingPunct="1"/>
            <a:r>
              <a:rPr lang="cs-CZ" sz="2400" smtClean="0"/>
              <a:t>Hradec Králové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23850" y="4732338"/>
            <a:ext cx="8569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000000"/>
                </a:solidFill>
              </a:rPr>
              <a:t>Individuální projekt odboru sociálních služeb a sociálního začleňování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000000"/>
                </a:solidFill>
              </a:rPr>
              <a:t>"Podpora transformace sociálních služeb"</a:t>
            </a:r>
          </a:p>
        </p:txBody>
      </p:sp>
    </p:spTree>
    <p:extLst>
      <p:ext uri="{BB962C8B-B14F-4D97-AF65-F5344CB8AC3E}">
        <p14:creationId xmlns:p14="http://schemas.microsoft.com/office/powerpoint/2010/main" val="18670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Fáze</a:t>
            </a:r>
            <a:r>
              <a:rPr lang="en-US" dirty="0" smtClean="0"/>
              <a:t> </a:t>
            </a:r>
            <a:r>
              <a:rPr lang="en-US" dirty="0" err="1" smtClean="0"/>
              <a:t>uchopení</a:t>
            </a:r>
            <a:r>
              <a:rPr lang="en-US" dirty="0" smtClean="0"/>
              <a:t> “</a:t>
            </a:r>
            <a:r>
              <a:rPr lang="en-US" dirty="0" err="1" smtClean="0"/>
              <a:t>transformace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NGO </a:t>
            </a:r>
            <a:r>
              <a:rPr lang="en-US" sz="2800" dirty="0" err="1" smtClean="0"/>
              <a:t>experimenty</a:t>
            </a:r>
            <a:endParaRPr lang="en-US" sz="2800" dirty="0" smtClean="0"/>
          </a:p>
          <a:p>
            <a:r>
              <a:rPr lang="en-US" sz="2800" dirty="0" err="1" smtClean="0"/>
              <a:t>Popírání</a:t>
            </a:r>
            <a:r>
              <a:rPr lang="en-US" sz="2800" dirty="0" smtClean="0"/>
              <a:t> </a:t>
            </a:r>
            <a:r>
              <a:rPr lang="en-US" sz="2800" dirty="0" err="1" smtClean="0"/>
              <a:t>problému</a:t>
            </a:r>
            <a:endParaRPr lang="en-US" sz="2800" dirty="0" smtClean="0"/>
          </a:p>
          <a:p>
            <a:r>
              <a:rPr lang="en-US" sz="2800" dirty="0" err="1" smtClean="0"/>
              <a:t>Skandály</a:t>
            </a:r>
            <a:endParaRPr lang="en-US" sz="2800" dirty="0" smtClean="0"/>
          </a:p>
          <a:p>
            <a:r>
              <a:rPr lang="en-US" sz="2800" dirty="0" smtClean="0"/>
              <a:t>“</a:t>
            </a:r>
            <a:r>
              <a:rPr lang="en-US" sz="2800" dirty="0" err="1" smtClean="0"/>
              <a:t>Humanizace</a:t>
            </a:r>
            <a:r>
              <a:rPr lang="en-US" sz="2800" dirty="0" smtClean="0"/>
              <a:t>”</a:t>
            </a:r>
          </a:p>
          <a:p>
            <a:r>
              <a:rPr lang="en-US" sz="2800" dirty="0" err="1" smtClean="0"/>
              <a:t>Transformace</a:t>
            </a:r>
            <a:r>
              <a:rPr lang="en-US" sz="2800" dirty="0" smtClean="0"/>
              <a:t> </a:t>
            </a:r>
            <a:r>
              <a:rPr lang="en-US" sz="2800" dirty="0" err="1" smtClean="0"/>
              <a:t>bydlení</a:t>
            </a:r>
            <a:r>
              <a:rPr lang="en-US" sz="2800" dirty="0" smtClean="0"/>
              <a:t> / </a:t>
            </a:r>
            <a:r>
              <a:rPr lang="en-US" sz="2800" dirty="0" err="1" smtClean="0"/>
              <a:t>horizontalizace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instituce</a:t>
            </a:r>
            <a:r>
              <a:rPr lang="en-US" sz="2800" dirty="0" smtClean="0"/>
              <a:t>/</a:t>
            </a:r>
          </a:p>
          <a:p>
            <a:r>
              <a:rPr lang="en-US" sz="2800" dirty="0" err="1" smtClean="0"/>
              <a:t>Legalizované</a:t>
            </a:r>
            <a:r>
              <a:rPr lang="en-US" sz="2800" dirty="0" smtClean="0"/>
              <a:t> </a:t>
            </a:r>
            <a:r>
              <a:rPr lang="en-US" sz="2800" dirty="0" err="1" smtClean="0"/>
              <a:t>pilotní</a:t>
            </a:r>
            <a:r>
              <a:rPr lang="en-US" sz="2800" dirty="0" smtClean="0"/>
              <a:t> </a:t>
            </a:r>
            <a:r>
              <a:rPr lang="en-US" sz="2800" dirty="0" err="1" smtClean="0"/>
              <a:t>projekty</a:t>
            </a:r>
            <a:r>
              <a:rPr lang="en-US" sz="2800" dirty="0" smtClean="0"/>
              <a:t>- </a:t>
            </a:r>
            <a:r>
              <a:rPr lang="en-US" sz="2800" dirty="0" err="1" smtClean="0"/>
              <a:t>změna</a:t>
            </a:r>
            <a:r>
              <a:rPr lang="en-US" sz="2800" dirty="0" smtClean="0"/>
              <a:t> </a:t>
            </a:r>
            <a:r>
              <a:rPr lang="en-US" sz="2800" dirty="0" err="1" smtClean="0"/>
              <a:t>místa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kultury</a:t>
            </a:r>
            <a:endParaRPr lang="en-US" sz="2800" dirty="0" smtClean="0"/>
          </a:p>
          <a:p>
            <a:r>
              <a:rPr lang="en-US" sz="2800" dirty="0" err="1" smtClean="0"/>
              <a:t>Národní</a:t>
            </a:r>
            <a:r>
              <a:rPr lang="en-US" sz="2800" dirty="0" smtClean="0"/>
              <a:t> </a:t>
            </a:r>
            <a:r>
              <a:rPr lang="en-US" sz="2800" dirty="0" err="1" smtClean="0"/>
              <a:t>rámce</a:t>
            </a:r>
            <a:r>
              <a:rPr lang="en-US" sz="2800" dirty="0" smtClean="0"/>
              <a:t> / </a:t>
            </a:r>
            <a:r>
              <a:rPr lang="en-US" sz="2800" dirty="0" err="1" smtClean="0"/>
              <a:t>koncepce</a:t>
            </a:r>
            <a:r>
              <a:rPr lang="en-US" sz="2800" dirty="0" smtClean="0"/>
              <a:t>, </a:t>
            </a:r>
            <a:r>
              <a:rPr lang="en-US" sz="2800" dirty="0" err="1" smtClean="0"/>
              <a:t>akční</a:t>
            </a:r>
            <a:r>
              <a:rPr lang="en-US" sz="2800" dirty="0" smtClean="0"/>
              <a:t> </a:t>
            </a:r>
            <a:r>
              <a:rPr lang="en-US" sz="2800" dirty="0" err="1" smtClean="0"/>
              <a:t>porgramy</a:t>
            </a:r>
            <a:r>
              <a:rPr lang="en-US" sz="2800" dirty="0" smtClean="0"/>
              <a:t>…/</a:t>
            </a:r>
          </a:p>
          <a:p>
            <a:r>
              <a:rPr lang="en-US" sz="2800" dirty="0" err="1" smtClean="0"/>
              <a:t>Celonárodní</a:t>
            </a:r>
            <a:r>
              <a:rPr lang="en-US" sz="2800" dirty="0" smtClean="0"/>
              <a:t> </a:t>
            </a:r>
            <a:r>
              <a:rPr lang="en-US" sz="2800" dirty="0" err="1" smtClean="0"/>
              <a:t>proces</a:t>
            </a:r>
            <a:r>
              <a:rPr lang="en-US" sz="2800" dirty="0" smtClean="0"/>
              <a:t> </a:t>
            </a:r>
            <a:r>
              <a:rPr lang="en-US" sz="2800" dirty="0" err="1" smtClean="0"/>
              <a:t>změny</a:t>
            </a:r>
            <a:endParaRPr lang="en-US" sz="28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cuments\Pictures\Marek\P1110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7239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JAKO DOMA</a:t>
            </a:r>
            <a:endParaRPr lang="en-US" dirty="0"/>
          </a:p>
        </p:txBody>
      </p:sp>
    </p:spTree>
  </p:cSld>
  <p:clrMapOvr>
    <a:masterClrMapping/>
  </p:clrMapOvr>
  <p:transition advClick="0"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7696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HUMANIZACE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havarie-strop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769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Investovat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opustit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 advTm="8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Úspěšná</a:t>
            </a:r>
            <a:r>
              <a:rPr lang="en-US" dirty="0" smtClean="0"/>
              <a:t> </a:t>
            </a:r>
            <a:r>
              <a:rPr lang="en-US" dirty="0" err="1" smtClean="0"/>
              <a:t>strategie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Zapojení</a:t>
            </a:r>
            <a:r>
              <a:rPr lang="en-US" dirty="0" smtClean="0"/>
              <a:t> </a:t>
            </a:r>
            <a:r>
              <a:rPr lang="en-US" dirty="0" err="1" smtClean="0"/>
              <a:t>klientů</a:t>
            </a:r>
            <a:endParaRPr lang="en-US" dirty="0" smtClean="0"/>
          </a:p>
          <a:p>
            <a:r>
              <a:rPr lang="en-US" dirty="0" err="1" smtClean="0"/>
              <a:t>Odstranění</a:t>
            </a:r>
            <a:r>
              <a:rPr lang="en-US" dirty="0" smtClean="0"/>
              <a:t> </a:t>
            </a:r>
            <a:r>
              <a:rPr lang="en-US" dirty="0" err="1" smtClean="0"/>
              <a:t>legislativních</a:t>
            </a:r>
            <a:r>
              <a:rPr lang="en-US" dirty="0" smtClean="0"/>
              <a:t> </a:t>
            </a:r>
            <a:r>
              <a:rPr lang="en-US" dirty="0" err="1" smtClean="0"/>
              <a:t>barier</a:t>
            </a:r>
            <a:endParaRPr lang="en-US" dirty="0" smtClean="0"/>
          </a:p>
          <a:p>
            <a:r>
              <a:rPr lang="en-US" dirty="0" err="1" smtClean="0"/>
              <a:t>Preventivní</a:t>
            </a:r>
            <a:r>
              <a:rPr lang="en-US" dirty="0" smtClean="0"/>
              <a:t> </a:t>
            </a:r>
            <a:r>
              <a:rPr lang="en-US" dirty="0" err="1" smtClean="0"/>
              <a:t>služby</a:t>
            </a:r>
            <a:endParaRPr lang="en-US" dirty="0" smtClean="0"/>
          </a:p>
          <a:p>
            <a:r>
              <a:rPr lang="en-US" dirty="0" err="1" smtClean="0"/>
              <a:t>Alternativní</a:t>
            </a:r>
            <a:r>
              <a:rPr lang="en-US" dirty="0" smtClean="0"/>
              <a:t> </a:t>
            </a:r>
            <a:r>
              <a:rPr lang="en-US" dirty="0" err="1" smtClean="0"/>
              <a:t>komunitní</a:t>
            </a:r>
            <a:r>
              <a:rPr lang="en-US" dirty="0" smtClean="0"/>
              <a:t> </a:t>
            </a:r>
            <a:r>
              <a:rPr lang="en-US" dirty="0" err="1" smtClean="0"/>
              <a:t>služby</a:t>
            </a:r>
            <a:endParaRPr lang="en-US" dirty="0" smtClean="0"/>
          </a:p>
          <a:p>
            <a:r>
              <a:rPr lang="en-US" dirty="0" err="1" smtClean="0"/>
              <a:t>Redukce</a:t>
            </a:r>
            <a:r>
              <a:rPr lang="en-US" dirty="0" smtClean="0"/>
              <a:t> </a:t>
            </a:r>
            <a:r>
              <a:rPr lang="en-US" dirty="0" err="1" smtClean="0"/>
              <a:t>institucionálních</a:t>
            </a:r>
            <a:r>
              <a:rPr lang="en-US" dirty="0" smtClean="0"/>
              <a:t> </a:t>
            </a:r>
            <a:r>
              <a:rPr lang="en-US" dirty="0" err="1" smtClean="0"/>
              <a:t>kapacit</a:t>
            </a:r>
            <a:endParaRPr lang="en-US" dirty="0" smtClean="0"/>
          </a:p>
          <a:p>
            <a:r>
              <a:rPr lang="en-US" dirty="0" err="1" smtClean="0"/>
              <a:t>Podpora</a:t>
            </a:r>
            <a:r>
              <a:rPr lang="en-US" dirty="0" smtClean="0"/>
              <a:t> </a:t>
            </a:r>
            <a:r>
              <a:rPr lang="en-US" dirty="0" err="1" smtClean="0"/>
              <a:t>využití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zdrojů</a:t>
            </a:r>
            <a:endParaRPr lang="en-US" dirty="0" smtClean="0"/>
          </a:p>
          <a:p>
            <a:r>
              <a:rPr lang="en-US" dirty="0" err="1" smtClean="0"/>
              <a:t>Holistická</a:t>
            </a:r>
            <a:r>
              <a:rPr lang="en-US" dirty="0" smtClean="0"/>
              <a:t> </a:t>
            </a:r>
            <a:r>
              <a:rPr lang="en-US" dirty="0" err="1" smtClean="0"/>
              <a:t>koordinace</a:t>
            </a:r>
            <a:endParaRPr lang="en-US" dirty="0" smtClean="0"/>
          </a:p>
          <a:p>
            <a:r>
              <a:rPr lang="en-US" dirty="0" smtClean="0"/>
              <a:t>System </a:t>
            </a:r>
            <a:r>
              <a:rPr lang="en-US" dirty="0" err="1" smtClean="0"/>
              <a:t>monitorování</a:t>
            </a:r>
            <a:r>
              <a:rPr lang="en-US" dirty="0" smtClean="0"/>
              <a:t>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změny</a:t>
            </a:r>
            <a:r>
              <a:rPr lang="en-US" dirty="0" smtClean="0"/>
              <a:t> a </a:t>
            </a:r>
            <a:r>
              <a:rPr lang="en-US" dirty="0" err="1" smtClean="0"/>
              <a:t>kvality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změny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Problémy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Řešení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Investice</a:t>
            </a:r>
            <a:r>
              <a:rPr lang="en-US" sz="2800" dirty="0" smtClean="0"/>
              <a:t> do </a:t>
            </a:r>
            <a:r>
              <a:rPr lang="en-US" sz="2800" dirty="0" err="1" smtClean="0"/>
              <a:t>stávajících</a:t>
            </a:r>
            <a:r>
              <a:rPr lang="en-US" sz="2800" dirty="0" smtClean="0"/>
              <a:t> </a:t>
            </a:r>
            <a:r>
              <a:rPr lang="en-US" sz="2800" dirty="0" err="1" smtClean="0"/>
              <a:t>zařízení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Udržování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institucí</a:t>
            </a:r>
            <a:r>
              <a:rPr lang="en-US" sz="2800" dirty="0" smtClean="0"/>
              <a:t> </a:t>
            </a:r>
            <a:r>
              <a:rPr lang="en-US" sz="2800" dirty="0" err="1" smtClean="0"/>
              <a:t>paralelně</a:t>
            </a:r>
            <a:r>
              <a:rPr lang="en-US" sz="2800" dirty="0" smtClean="0"/>
              <a:t> </a:t>
            </a:r>
            <a:r>
              <a:rPr lang="en-US" sz="2800" dirty="0" err="1" smtClean="0"/>
              <a:t>s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komunitními</a:t>
            </a:r>
            <a:r>
              <a:rPr lang="en-US" sz="2800" dirty="0" smtClean="0"/>
              <a:t> </a:t>
            </a:r>
            <a:r>
              <a:rPr lang="en-US" sz="2800" dirty="0" err="1" smtClean="0"/>
              <a:t>službami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Uzavírání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institucí</a:t>
            </a:r>
            <a:r>
              <a:rPr lang="en-US" sz="2800" dirty="0" smtClean="0"/>
              <a:t> </a:t>
            </a:r>
            <a:r>
              <a:rPr lang="en-US" sz="2800" dirty="0" err="1" smtClean="0"/>
              <a:t>bez</a:t>
            </a:r>
            <a:r>
              <a:rPr lang="en-US" sz="2800" dirty="0" smtClean="0"/>
              <a:t> </a:t>
            </a:r>
            <a:r>
              <a:rPr lang="en-US" sz="2800" dirty="0" err="1" smtClean="0"/>
              <a:t>alternativ</a:t>
            </a:r>
            <a:r>
              <a:rPr lang="en-US" sz="2800" dirty="0" smtClean="0"/>
              <a:t> </a:t>
            </a:r>
            <a:r>
              <a:rPr lang="en-US" sz="2800" dirty="0" err="1" smtClean="0"/>
              <a:t>v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komunitě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Komunitní</a:t>
            </a:r>
            <a:r>
              <a:rPr lang="en-US" sz="2800" dirty="0" smtClean="0"/>
              <a:t> </a:t>
            </a:r>
            <a:r>
              <a:rPr lang="en-US" sz="2800" dirty="0" err="1" smtClean="0"/>
              <a:t>služby</a:t>
            </a:r>
            <a:r>
              <a:rPr lang="en-US" sz="2800" dirty="0" smtClean="0"/>
              <a:t> </a:t>
            </a:r>
            <a:r>
              <a:rPr lang="en-US" sz="2800" dirty="0" err="1" smtClean="0"/>
              <a:t>s</a:t>
            </a:r>
            <a:r>
              <a:rPr lang="en-US" sz="2800" dirty="0" smtClean="0"/>
              <a:t> </a:t>
            </a:r>
            <a:r>
              <a:rPr lang="en-US" sz="2800" dirty="0" err="1" smtClean="0"/>
              <a:t>institucionální</a:t>
            </a:r>
            <a:r>
              <a:rPr lang="en-US" sz="2800" dirty="0" smtClean="0"/>
              <a:t> </a:t>
            </a:r>
            <a:r>
              <a:rPr lang="en-US" sz="2800" dirty="0" err="1" smtClean="0"/>
              <a:t>kulturou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Jasně</a:t>
            </a:r>
            <a:r>
              <a:rPr lang="en-US" dirty="0" smtClean="0"/>
              <a:t> </a:t>
            </a:r>
            <a:r>
              <a:rPr lang="en-US" dirty="0" err="1" smtClean="0"/>
              <a:t>definovat</a:t>
            </a:r>
            <a:r>
              <a:rPr lang="en-US" dirty="0" smtClean="0"/>
              <a:t> co je a co </a:t>
            </a:r>
            <a:r>
              <a:rPr lang="en-US" dirty="0" err="1" smtClean="0"/>
              <a:t>není</a:t>
            </a:r>
            <a:r>
              <a:rPr lang="en-US" dirty="0" smtClean="0"/>
              <a:t> </a:t>
            </a:r>
            <a:r>
              <a:rPr lang="en-US" dirty="0" err="1" smtClean="0"/>
              <a:t>transformace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Definovat</a:t>
            </a:r>
            <a:r>
              <a:rPr lang="en-US" dirty="0" smtClean="0"/>
              <a:t> </a:t>
            </a:r>
            <a:r>
              <a:rPr lang="en-US" dirty="0" err="1" smtClean="0"/>
              <a:t>složení</a:t>
            </a:r>
            <a:r>
              <a:rPr lang="en-US" dirty="0" smtClean="0"/>
              <a:t> a </a:t>
            </a:r>
            <a:r>
              <a:rPr lang="en-US" dirty="0" err="1" smtClean="0"/>
              <a:t>funkce</a:t>
            </a:r>
            <a:r>
              <a:rPr lang="en-US" dirty="0" smtClean="0"/>
              <a:t> </a:t>
            </a:r>
            <a:r>
              <a:rPr lang="en-US" dirty="0" err="1" smtClean="0"/>
              <a:t>sítě</a:t>
            </a:r>
            <a:r>
              <a:rPr lang="en-US" dirty="0" smtClean="0"/>
              <a:t> </a:t>
            </a:r>
            <a:r>
              <a:rPr lang="en-US" dirty="0" err="1" smtClean="0"/>
              <a:t>služeb-péče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Akční</a:t>
            </a:r>
            <a:r>
              <a:rPr lang="en-US" dirty="0" smtClean="0"/>
              <a:t> </a:t>
            </a:r>
            <a:r>
              <a:rPr lang="en-US" dirty="0" err="1" smtClean="0"/>
              <a:t>plán</a:t>
            </a:r>
            <a:r>
              <a:rPr lang="en-US" dirty="0" smtClean="0"/>
              <a:t> </a:t>
            </a:r>
            <a:r>
              <a:rPr lang="en-US" dirty="0" err="1" smtClean="0"/>
              <a:t>porcesu</a:t>
            </a:r>
            <a:r>
              <a:rPr lang="en-US" dirty="0" smtClean="0"/>
              <a:t> </a:t>
            </a:r>
            <a:r>
              <a:rPr lang="en-US" dirty="0" err="1" smtClean="0"/>
              <a:t>změny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Standardy</a:t>
            </a:r>
            <a:r>
              <a:rPr lang="en-US" dirty="0" smtClean="0"/>
              <a:t> </a:t>
            </a:r>
            <a:r>
              <a:rPr lang="en-US" dirty="0" err="1" smtClean="0"/>
              <a:t>kvality</a:t>
            </a:r>
            <a:r>
              <a:rPr lang="en-US" dirty="0" smtClean="0"/>
              <a:t> a </a:t>
            </a:r>
            <a:r>
              <a:rPr lang="en-US" dirty="0" err="1" smtClean="0"/>
              <a:t>systém</a:t>
            </a:r>
            <a:r>
              <a:rPr lang="en-US" dirty="0" smtClean="0"/>
              <a:t>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monitorování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Problémy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Řešení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Fragmentovanost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Vypadávání</a:t>
            </a:r>
            <a:r>
              <a:rPr lang="en-US" dirty="0" smtClean="0"/>
              <a:t> “</a:t>
            </a:r>
            <a:r>
              <a:rPr lang="en-US" dirty="0" err="1" smtClean="0"/>
              <a:t>komplikovaných</a:t>
            </a:r>
            <a:r>
              <a:rPr lang="en-US" dirty="0" smtClean="0"/>
              <a:t>” </a:t>
            </a:r>
            <a:r>
              <a:rPr lang="en-US" dirty="0" err="1" smtClean="0"/>
              <a:t>skupin</a:t>
            </a:r>
            <a:r>
              <a:rPr lang="en-US" dirty="0" smtClean="0"/>
              <a:t> </a:t>
            </a:r>
            <a:r>
              <a:rPr lang="en-US" dirty="0" err="1" smtClean="0"/>
              <a:t>klientů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Rigidní</a:t>
            </a:r>
            <a:r>
              <a:rPr lang="en-US" dirty="0" smtClean="0"/>
              <a:t> model </a:t>
            </a:r>
            <a:r>
              <a:rPr lang="en-US" dirty="0" err="1" smtClean="0"/>
              <a:t>péče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Regionální</a:t>
            </a:r>
            <a:r>
              <a:rPr lang="en-US" dirty="0" smtClean="0"/>
              <a:t> </a:t>
            </a:r>
            <a:r>
              <a:rPr lang="en-US" dirty="0" err="1" smtClean="0"/>
              <a:t>zodpovědnost</a:t>
            </a:r>
            <a:r>
              <a:rPr lang="en-US" dirty="0" smtClean="0"/>
              <a:t> a </a:t>
            </a:r>
            <a:r>
              <a:rPr lang="en-US" dirty="0" err="1" smtClean="0"/>
              <a:t>propojenost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Definování</a:t>
            </a:r>
            <a:r>
              <a:rPr lang="en-US" dirty="0" smtClean="0"/>
              <a:t> “</a:t>
            </a:r>
            <a:r>
              <a:rPr lang="en-US" dirty="0" err="1" smtClean="0"/>
              <a:t>priorit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Orientace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“</a:t>
            </a:r>
            <a:r>
              <a:rPr lang="en-US" dirty="0" err="1" smtClean="0"/>
              <a:t>všechny</a:t>
            </a:r>
            <a:r>
              <a:rPr lang="en-US" dirty="0" smtClean="0"/>
              <a:t>” </a:t>
            </a:r>
            <a:r>
              <a:rPr lang="en-US" dirty="0" err="1" smtClean="0"/>
              <a:t>oblasti</a:t>
            </a:r>
            <a:r>
              <a:rPr lang="en-US" dirty="0" smtClean="0"/>
              <a:t> </a:t>
            </a:r>
            <a:r>
              <a:rPr lang="en-US" dirty="0" err="1" smtClean="0"/>
              <a:t>potřeby</a:t>
            </a:r>
            <a:r>
              <a:rPr lang="en-US" dirty="0" smtClean="0"/>
              <a:t>- </a:t>
            </a:r>
            <a:r>
              <a:rPr lang="en-US" dirty="0" err="1" smtClean="0"/>
              <a:t>multidisciplinarita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 </a:t>
            </a:r>
            <a:r>
              <a:rPr lang="en-US" dirty="0" err="1" smtClean="0"/>
              <a:t>největší</a:t>
            </a:r>
            <a:r>
              <a:rPr lang="en-US" dirty="0" smtClean="0"/>
              <a:t> ”</a:t>
            </a:r>
            <a:r>
              <a:rPr lang="en-US" dirty="0" err="1" smtClean="0"/>
              <a:t>normalita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Mobilita</a:t>
            </a:r>
            <a:r>
              <a:rPr lang="en-US" dirty="0" smtClean="0"/>
              <a:t>- </a:t>
            </a:r>
            <a:r>
              <a:rPr lang="en-US" dirty="0" err="1" smtClean="0"/>
              <a:t>asertivita</a:t>
            </a:r>
            <a:r>
              <a:rPr lang="en-US" dirty="0" smtClean="0"/>
              <a:t> .</a:t>
            </a:r>
          </a:p>
          <a:p>
            <a:r>
              <a:rPr lang="en-US" dirty="0" err="1" smtClean="0"/>
              <a:t>Flexibilita</a:t>
            </a:r>
            <a:r>
              <a:rPr lang="en-US" dirty="0" smtClean="0"/>
              <a:t> .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Výsledný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  </a:t>
            </a:r>
            <a:r>
              <a:rPr lang="en-US" dirty="0" err="1" smtClean="0"/>
              <a:t>služeb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Problémy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Řešení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Orientace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“</a:t>
            </a:r>
            <a:r>
              <a:rPr lang="en-US" dirty="0" err="1" smtClean="0"/>
              <a:t>neschopnost</a:t>
            </a:r>
            <a:r>
              <a:rPr lang="en-US" dirty="0" smtClean="0"/>
              <a:t>”.</a:t>
            </a:r>
          </a:p>
          <a:p>
            <a:endParaRPr lang="en-US" dirty="0" smtClean="0"/>
          </a:p>
          <a:p>
            <a:r>
              <a:rPr lang="en-US" dirty="0" err="1" smtClean="0"/>
              <a:t>Institucionální</a:t>
            </a:r>
            <a:r>
              <a:rPr lang="en-US" dirty="0" smtClean="0"/>
              <a:t> </a:t>
            </a:r>
            <a:r>
              <a:rPr lang="en-US" dirty="0" err="1" smtClean="0"/>
              <a:t>vzorce</a:t>
            </a:r>
            <a:r>
              <a:rPr lang="en-US" dirty="0" smtClean="0"/>
              <a:t> </a:t>
            </a:r>
            <a:r>
              <a:rPr lang="en-US" dirty="0" err="1" smtClean="0"/>
              <a:t>chování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Strach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změny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paternaizmu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partnerství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Orientace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to co </a:t>
            </a:r>
            <a:r>
              <a:rPr lang="en-US" dirty="0" err="1" smtClean="0"/>
              <a:t>klient</a:t>
            </a:r>
            <a:r>
              <a:rPr lang="en-US" dirty="0" smtClean="0"/>
              <a:t> </a:t>
            </a:r>
            <a:r>
              <a:rPr lang="en-US" dirty="0" err="1" smtClean="0"/>
              <a:t>může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Aktivní</a:t>
            </a:r>
            <a:r>
              <a:rPr lang="en-US" dirty="0" smtClean="0"/>
              <a:t> </a:t>
            </a:r>
            <a:r>
              <a:rPr lang="en-US" dirty="0" err="1" smtClean="0"/>
              <a:t>zapojování</a:t>
            </a:r>
            <a:r>
              <a:rPr lang="en-US" dirty="0" smtClean="0"/>
              <a:t> do </a:t>
            </a:r>
            <a:r>
              <a:rPr lang="en-US" dirty="0" err="1" smtClean="0"/>
              <a:t>rozhodovacích</a:t>
            </a:r>
            <a:r>
              <a:rPr lang="en-US" dirty="0" smtClean="0"/>
              <a:t> </a:t>
            </a:r>
            <a:r>
              <a:rPr lang="en-US" dirty="0" err="1" smtClean="0"/>
              <a:t>procesů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Informovaný</a:t>
            </a:r>
            <a:r>
              <a:rPr lang="en-US" dirty="0" smtClean="0"/>
              <a:t> </a:t>
            </a:r>
            <a:r>
              <a:rPr lang="en-US" dirty="0" err="1" smtClean="0"/>
              <a:t>souhlas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Klienti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Problémy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Řešení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Strach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nezaměstnanosti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Strach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adaptace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podmínky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Technické</a:t>
            </a:r>
            <a:r>
              <a:rPr lang="en-US" dirty="0" smtClean="0"/>
              <a:t> </a:t>
            </a:r>
            <a:r>
              <a:rPr lang="en-US" dirty="0" err="1" smtClean="0"/>
              <a:t>komplikace</a:t>
            </a:r>
            <a:r>
              <a:rPr lang="en-US" dirty="0" smtClean="0"/>
              <a:t> </a:t>
            </a:r>
            <a:r>
              <a:rPr lang="en-US" dirty="0" err="1" smtClean="0"/>
              <a:t>spojené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přesunem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Přenášení</a:t>
            </a:r>
            <a:r>
              <a:rPr lang="en-US" dirty="0" smtClean="0"/>
              <a:t> </a:t>
            </a:r>
            <a:r>
              <a:rPr lang="en-US" dirty="0" err="1" smtClean="0"/>
              <a:t>institucionální</a:t>
            </a:r>
            <a:r>
              <a:rPr lang="en-US" dirty="0" smtClean="0"/>
              <a:t> </a:t>
            </a:r>
            <a:r>
              <a:rPr lang="en-US" dirty="0" err="1" smtClean="0"/>
              <a:t>kultury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</a:t>
            </a:r>
            <a:r>
              <a:rPr lang="en-US" dirty="0" err="1" smtClean="0"/>
              <a:t>ktivní</a:t>
            </a:r>
            <a:r>
              <a:rPr lang="en-US" dirty="0" smtClean="0"/>
              <a:t> </a:t>
            </a:r>
            <a:r>
              <a:rPr lang="en-US" dirty="0" err="1" smtClean="0"/>
              <a:t>zapojení</a:t>
            </a:r>
            <a:r>
              <a:rPr lang="en-US" dirty="0" smtClean="0"/>
              <a:t>  do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změny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Rekvalifikace</a:t>
            </a:r>
            <a:r>
              <a:rPr lang="en-US" dirty="0" smtClean="0"/>
              <a:t>, </a:t>
            </a:r>
            <a:r>
              <a:rPr lang="en-US" dirty="0" err="1" smtClean="0"/>
              <a:t>tréningy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Komplexní</a:t>
            </a:r>
            <a:r>
              <a:rPr lang="en-US" dirty="0" smtClean="0"/>
              <a:t> </a:t>
            </a:r>
            <a:r>
              <a:rPr lang="en-US" dirty="0" err="1" smtClean="0"/>
              <a:t>individualizivaný</a:t>
            </a:r>
            <a:r>
              <a:rPr lang="en-US" dirty="0" smtClean="0"/>
              <a:t> </a:t>
            </a:r>
            <a:r>
              <a:rPr lang="en-US" dirty="0" err="1" smtClean="0"/>
              <a:t>podpůrný</a:t>
            </a:r>
            <a:r>
              <a:rPr lang="en-US" dirty="0" smtClean="0"/>
              <a:t> program- </a:t>
            </a:r>
            <a:r>
              <a:rPr lang="en-US" dirty="0" err="1" smtClean="0"/>
              <a:t>supervize</a:t>
            </a:r>
            <a:r>
              <a:rPr lang="en-US" dirty="0" smtClean="0"/>
              <a:t>.</a:t>
            </a:r>
          </a:p>
          <a:p>
            <a:r>
              <a:rPr lang="en-US" dirty="0" smtClean="0"/>
              <a:t>O tolerance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zneužívání</a:t>
            </a:r>
            <a:r>
              <a:rPr lang="en-US" dirty="0" smtClean="0"/>
              <a:t> </a:t>
            </a:r>
            <a:r>
              <a:rPr lang="en-US" dirty="0" err="1" smtClean="0"/>
              <a:t>moci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Zaměstnanci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Veřejnost</a:t>
            </a:r>
            <a:r>
              <a:rPr lang="en-US" dirty="0" smtClean="0"/>
              <a:t>- </a:t>
            </a:r>
            <a:r>
              <a:rPr lang="en-US" dirty="0" err="1" smtClean="0"/>
              <a:t>místní</a:t>
            </a:r>
            <a:r>
              <a:rPr lang="en-US" dirty="0" smtClean="0"/>
              <a:t> </a:t>
            </a:r>
            <a:r>
              <a:rPr lang="en-US" dirty="0" err="1" smtClean="0"/>
              <a:t>komunita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Rizika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Řešení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Strach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neznámého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Předsudky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Odmítnutí</a:t>
            </a:r>
            <a:r>
              <a:rPr lang="en-US" dirty="0" smtClean="0"/>
              <a:t> </a:t>
            </a:r>
            <a:r>
              <a:rPr lang="en-US" dirty="0" err="1" smtClean="0"/>
              <a:t>přijetí</a:t>
            </a:r>
            <a:r>
              <a:rPr lang="en-US" dirty="0" smtClean="0"/>
              <a:t> “</a:t>
            </a:r>
            <a:r>
              <a:rPr lang="en-US" dirty="0" err="1" smtClean="0"/>
              <a:t>nových</a:t>
            </a:r>
            <a:r>
              <a:rPr lang="en-US" dirty="0" smtClean="0"/>
              <a:t>” </a:t>
            </a:r>
            <a:r>
              <a:rPr lang="en-US" dirty="0" err="1" smtClean="0"/>
              <a:t>členů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Osvěta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Zapojování</a:t>
            </a:r>
            <a:r>
              <a:rPr lang="en-US" dirty="0" smtClean="0"/>
              <a:t> do </a:t>
            </a:r>
            <a:r>
              <a:rPr lang="en-US" dirty="0" err="1" smtClean="0"/>
              <a:t>plánování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Aktivní</a:t>
            </a:r>
            <a:r>
              <a:rPr lang="en-US" dirty="0" smtClean="0"/>
              <a:t> </a:t>
            </a:r>
            <a:r>
              <a:rPr lang="en-US" dirty="0" err="1" smtClean="0"/>
              <a:t>participace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Mobilizace</a:t>
            </a:r>
            <a:r>
              <a:rPr lang="en-US" dirty="0" smtClean="0"/>
              <a:t> </a:t>
            </a:r>
            <a:r>
              <a:rPr lang="en-US" dirty="0" err="1" smtClean="0"/>
              <a:t>komnitních</a:t>
            </a:r>
            <a:r>
              <a:rPr lang="en-US" dirty="0" smtClean="0"/>
              <a:t> </a:t>
            </a:r>
            <a:r>
              <a:rPr lang="en-US" dirty="0" err="1" smtClean="0"/>
              <a:t>zdrojů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6400800" cy="191293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28.2.2011</a:t>
            </a:r>
          </a:p>
          <a:p>
            <a:r>
              <a:rPr lang="cs-CZ" dirty="0" smtClean="0"/>
              <a:t>11.10- 11.30</a:t>
            </a:r>
          </a:p>
          <a:p>
            <a:r>
              <a:rPr lang="en-GB" dirty="0" smtClean="0"/>
              <a:t>Hradec </a:t>
            </a:r>
            <a:r>
              <a:rPr lang="en-GB" dirty="0" err="1" smtClean="0"/>
              <a:t>Králové</a:t>
            </a:r>
            <a:r>
              <a:rPr lang="en-GB" dirty="0" smtClean="0"/>
              <a:t> </a:t>
            </a:r>
          </a:p>
          <a:p>
            <a:r>
              <a:rPr lang="en-GB" dirty="0" smtClean="0"/>
              <a:t>Hotel </a:t>
            </a:r>
            <a:r>
              <a:rPr lang="en-GB" dirty="0" err="1" smtClean="0"/>
              <a:t>Nové</a:t>
            </a:r>
            <a:r>
              <a:rPr lang="en-GB" dirty="0" smtClean="0"/>
              <a:t> </a:t>
            </a:r>
            <a:r>
              <a:rPr lang="en-GB" dirty="0" err="1" smtClean="0"/>
              <a:t>Adalbertinum</a:t>
            </a:r>
            <a:r>
              <a:rPr lang="en-GB" dirty="0" smtClean="0"/>
              <a:t>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Jan PFEIFFER </a:t>
            </a:r>
          </a:p>
          <a:p>
            <a:r>
              <a:rPr lang="cs-CZ" dirty="0" smtClean="0"/>
              <a:t>LUMOS</a:t>
            </a:r>
          </a:p>
          <a:p>
            <a:endParaRPr lang="cs-CZ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Překážky</a:t>
            </a:r>
            <a:r>
              <a:rPr lang="en-GB" dirty="0" smtClean="0"/>
              <a:t> </a:t>
            </a:r>
            <a:r>
              <a:rPr lang="en-GB" dirty="0" err="1" smtClean="0"/>
              <a:t>deinstitucionalizace</a:t>
            </a:r>
            <a:r>
              <a:rPr lang="en-GB" dirty="0" smtClean="0"/>
              <a:t> a </a:t>
            </a:r>
            <a:r>
              <a:rPr lang="en-GB" dirty="0" err="1" smtClean="0"/>
              <a:t>možnosti</a:t>
            </a:r>
            <a:r>
              <a:rPr lang="en-GB" dirty="0" smtClean="0"/>
              <a:t> </a:t>
            </a:r>
            <a:r>
              <a:rPr lang="en-GB" dirty="0" err="1" smtClean="0"/>
              <a:t>jejich</a:t>
            </a:r>
            <a:r>
              <a:rPr lang="en-GB" dirty="0" smtClean="0"/>
              <a:t> </a:t>
            </a:r>
            <a:r>
              <a:rPr lang="en-GB" dirty="0" err="1" smtClean="0"/>
              <a:t>řešení</a:t>
            </a:r>
            <a:endParaRPr lang="en-US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3850" y="4732338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cs-CZ" dirty="0"/>
              <a:t>Individuální projekt odboru sociálních služeb a sociálního začleňování </a:t>
            </a:r>
          </a:p>
          <a:p>
            <a:pPr algn="ctr"/>
            <a:r>
              <a:rPr lang="cs-CZ" dirty="0"/>
              <a:t>"Podpora transformace sociálních služeb"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Rizika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Řešení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Investice</a:t>
            </a:r>
            <a:r>
              <a:rPr lang="en-US" dirty="0" smtClean="0"/>
              <a:t> do </a:t>
            </a:r>
            <a:r>
              <a:rPr lang="en-US" dirty="0" err="1" smtClean="0"/>
              <a:t>budov</a:t>
            </a:r>
            <a:r>
              <a:rPr lang="en-US" dirty="0" smtClean="0"/>
              <a:t> je </a:t>
            </a:r>
            <a:r>
              <a:rPr lang="en-US" dirty="0" err="1" smtClean="0"/>
              <a:t>politicky</a:t>
            </a:r>
            <a:r>
              <a:rPr lang="en-US" dirty="0" smtClean="0"/>
              <a:t> sexy.</a:t>
            </a:r>
          </a:p>
          <a:p>
            <a:r>
              <a:rPr lang="en-US" dirty="0" err="1" smtClean="0"/>
              <a:t>Mocenské</a:t>
            </a:r>
            <a:r>
              <a:rPr lang="en-US" dirty="0" smtClean="0"/>
              <a:t> lobby </a:t>
            </a:r>
            <a:r>
              <a:rPr lang="en-US" dirty="0" err="1" smtClean="0"/>
              <a:t>institucí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Zvýšení</a:t>
            </a:r>
            <a:r>
              <a:rPr lang="en-US" dirty="0" smtClean="0"/>
              <a:t> </a:t>
            </a:r>
            <a:r>
              <a:rPr lang="en-US" dirty="0" err="1" smtClean="0"/>
              <a:t>nákladů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Marginální</a:t>
            </a:r>
            <a:r>
              <a:rPr lang="en-US" dirty="0" smtClean="0"/>
              <a:t> “</a:t>
            </a:r>
            <a:r>
              <a:rPr lang="en-US" dirty="0" err="1" smtClean="0"/>
              <a:t>elektorát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Nebezpečnost</a:t>
            </a:r>
            <a:r>
              <a:rPr lang="en-US" dirty="0" smtClean="0"/>
              <a:t> </a:t>
            </a:r>
            <a:r>
              <a:rPr lang="en-US" dirty="0" err="1" smtClean="0"/>
              <a:t>klientů</a:t>
            </a:r>
            <a:r>
              <a:rPr lang="en-US" dirty="0" smtClean="0"/>
              <a:t> pro </a:t>
            </a:r>
            <a:r>
              <a:rPr lang="en-US" dirty="0" err="1" smtClean="0"/>
              <a:t>komunitu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Osvěta</a:t>
            </a:r>
            <a:r>
              <a:rPr lang="en-US" dirty="0" smtClean="0"/>
              <a:t>- </a:t>
            </a:r>
            <a:r>
              <a:rPr lang="en-US" dirty="0" err="1" smtClean="0"/>
              <a:t>přenos</a:t>
            </a:r>
            <a:r>
              <a:rPr lang="en-US" dirty="0" smtClean="0"/>
              <a:t> </a:t>
            </a:r>
            <a:r>
              <a:rPr lang="en-US" dirty="0" err="1" smtClean="0"/>
              <a:t>zkušeností</a:t>
            </a:r>
            <a:r>
              <a:rPr lang="en-US" dirty="0" smtClean="0"/>
              <a:t> “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světa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Mezinárodní</a:t>
            </a:r>
            <a:r>
              <a:rPr lang="en-US" dirty="0" smtClean="0"/>
              <a:t>  </a:t>
            </a:r>
            <a:r>
              <a:rPr lang="en-US" dirty="0" err="1" smtClean="0"/>
              <a:t>kulturní</a:t>
            </a:r>
            <a:r>
              <a:rPr lang="en-US" dirty="0" smtClean="0"/>
              <a:t> a </a:t>
            </a:r>
            <a:r>
              <a:rPr lang="en-US" dirty="0" err="1" smtClean="0"/>
              <a:t>legislativní</a:t>
            </a:r>
            <a:r>
              <a:rPr lang="en-US" dirty="0" smtClean="0"/>
              <a:t> </a:t>
            </a:r>
            <a:r>
              <a:rPr lang="en-US" dirty="0" err="1" smtClean="0"/>
              <a:t>rámec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“Cost </a:t>
            </a:r>
            <a:r>
              <a:rPr lang="en-US" dirty="0" err="1" smtClean="0"/>
              <a:t>benefite</a:t>
            </a:r>
            <a:r>
              <a:rPr lang="en-US" dirty="0" smtClean="0"/>
              <a:t>” </a:t>
            </a:r>
            <a:r>
              <a:rPr lang="en-US" dirty="0" err="1" smtClean="0"/>
              <a:t>analýzy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Volební</a:t>
            </a:r>
            <a:r>
              <a:rPr lang="en-US" dirty="0" smtClean="0"/>
              <a:t> </a:t>
            </a:r>
            <a:r>
              <a:rPr lang="en-US" dirty="0" err="1" smtClean="0"/>
              <a:t>právo</a:t>
            </a:r>
            <a:r>
              <a:rPr lang="en-US" dirty="0" smtClean="0"/>
              <a:t> pro </a:t>
            </a:r>
            <a:r>
              <a:rPr lang="en-US" dirty="0" err="1" smtClean="0"/>
              <a:t>všechny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Aktvní</a:t>
            </a:r>
            <a:r>
              <a:rPr lang="en-US" dirty="0" smtClean="0"/>
              <a:t> </a:t>
            </a:r>
            <a:r>
              <a:rPr lang="en-US" dirty="0" err="1" smtClean="0"/>
              <a:t>hlas</a:t>
            </a:r>
            <a:r>
              <a:rPr lang="en-US" dirty="0" smtClean="0"/>
              <a:t> </a:t>
            </a:r>
            <a:r>
              <a:rPr lang="en-US" dirty="0" err="1" smtClean="0"/>
              <a:t>klientů</a:t>
            </a:r>
            <a:r>
              <a:rPr lang="en-US" dirty="0" smtClean="0"/>
              <a:t> a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rodinných</a:t>
            </a:r>
            <a:r>
              <a:rPr lang="en-US" dirty="0" smtClean="0"/>
              <a:t> </a:t>
            </a:r>
            <a:r>
              <a:rPr lang="en-US" dirty="0" err="1" smtClean="0"/>
              <a:t>příslušníků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Individuální</a:t>
            </a:r>
            <a:r>
              <a:rPr lang="en-US" dirty="0" smtClean="0"/>
              <a:t> </a:t>
            </a:r>
            <a:r>
              <a:rPr lang="en-US" dirty="0" err="1" smtClean="0"/>
              <a:t>zainteresovanost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Objektivní</a:t>
            </a:r>
            <a:r>
              <a:rPr lang="en-US" dirty="0" smtClean="0"/>
              <a:t> </a:t>
            </a:r>
            <a:r>
              <a:rPr lang="en-US" dirty="0" err="1" smtClean="0"/>
              <a:t>analýzy</a:t>
            </a:r>
            <a:r>
              <a:rPr lang="en-US" dirty="0" smtClean="0"/>
              <a:t> a </a:t>
            </a:r>
            <a:r>
              <a:rPr lang="en-US" dirty="0" err="1" smtClean="0"/>
              <a:t>informace</a:t>
            </a:r>
            <a:r>
              <a:rPr lang="en-US" dirty="0" smtClean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Politická</a:t>
            </a:r>
            <a:r>
              <a:rPr lang="en-US" dirty="0" smtClean="0"/>
              <a:t> </a:t>
            </a:r>
            <a:r>
              <a:rPr lang="en-US" dirty="0" err="1" smtClean="0"/>
              <a:t>reprezentace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 err="1" smtClean="0"/>
              <a:t>Dlouhodobý</a:t>
            </a:r>
            <a:r>
              <a:rPr lang="en-GB" sz="2800" dirty="0" smtClean="0"/>
              <a:t> </a:t>
            </a:r>
            <a:r>
              <a:rPr lang="en-GB" sz="2800" dirty="0" err="1" smtClean="0"/>
              <a:t>proces</a:t>
            </a:r>
            <a:r>
              <a:rPr lang="en-GB" sz="2800" dirty="0" smtClean="0"/>
              <a:t>, ale </a:t>
            </a:r>
            <a:r>
              <a:rPr lang="en-GB" sz="2800" dirty="0" err="1" smtClean="0"/>
              <a:t>musí</a:t>
            </a:r>
            <a:r>
              <a:rPr lang="en-GB" sz="2800" dirty="0" smtClean="0"/>
              <a:t> se </a:t>
            </a:r>
            <a:r>
              <a:rPr lang="en-GB" sz="2800" dirty="0" err="1" smtClean="0"/>
              <a:t>začít</a:t>
            </a:r>
            <a:r>
              <a:rPr lang="en-GB" sz="2800" dirty="0" smtClean="0"/>
              <a:t>.</a:t>
            </a:r>
          </a:p>
          <a:p>
            <a:r>
              <a:rPr lang="en-GB" sz="2800" dirty="0" err="1" smtClean="0"/>
              <a:t>Potřeba</a:t>
            </a:r>
            <a:r>
              <a:rPr lang="en-GB" sz="2800" dirty="0" smtClean="0"/>
              <a:t> </a:t>
            </a:r>
            <a:r>
              <a:rPr lang="en-GB" sz="2800" dirty="0" err="1" smtClean="0"/>
              <a:t>komplexního</a:t>
            </a:r>
            <a:r>
              <a:rPr lang="en-GB" sz="2800" dirty="0" smtClean="0"/>
              <a:t> </a:t>
            </a:r>
            <a:r>
              <a:rPr lang="en-GB" sz="2800" dirty="0" err="1" smtClean="0"/>
              <a:t>plánování</a:t>
            </a:r>
            <a:r>
              <a:rPr lang="en-GB" sz="2800" dirty="0" smtClean="0"/>
              <a:t>- </a:t>
            </a:r>
            <a:r>
              <a:rPr lang="en-GB" sz="2800" dirty="0" err="1" smtClean="0"/>
              <a:t>akční</a:t>
            </a:r>
            <a:r>
              <a:rPr lang="en-GB" sz="2800" dirty="0" smtClean="0"/>
              <a:t> </a:t>
            </a:r>
            <a:r>
              <a:rPr lang="en-GB" sz="2800" dirty="0" err="1" smtClean="0"/>
              <a:t>plán</a:t>
            </a:r>
            <a:r>
              <a:rPr lang="en-GB" sz="2800" dirty="0" smtClean="0"/>
              <a:t>.</a:t>
            </a:r>
          </a:p>
          <a:p>
            <a:r>
              <a:rPr lang="en-GB" sz="2800" dirty="0" err="1" smtClean="0"/>
              <a:t>Koordinace</a:t>
            </a:r>
            <a:r>
              <a:rPr lang="en-GB" sz="2800" dirty="0" smtClean="0"/>
              <a:t> se </a:t>
            </a:r>
            <a:r>
              <a:rPr lang="en-GB" sz="2800" dirty="0" err="1" smtClean="0"/>
              <a:t>zapojením</a:t>
            </a:r>
            <a:r>
              <a:rPr lang="en-GB" sz="2800" dirty="0" smtClean="0"/>
              <a:t> </a:t>
            </a:r>
            <a:r>
              <a:rPr lang="en-GB" sz="2800" dirty="0" err="1" smtClean="0"/>
              <a:t>všech</a:t>
            </a:r>
            <a:r>
              <a:rPr lang="en-GB" sz="2800" dirty="0" smtClean="0"/>
              <a:t> </a:t>
            </a:r>
            <a:r>
              <a:rPr lang="en-GB" sz="2800" dirty="0" err="1" smtClean="0"/>
              <a:t>relevantní</a:t>
            </a:r>
            <a:r>
              <a:rPr lang="en-GB" sz="2800" dirty="0" smtClean="0"/>
              <a:t> </a:t>
            </a:r>
            <a:r>
              <a:rPr lang="en-GB" sz="2800" dirty="0" err="1" smtClean="0"/>
              <a:t>subjektů</a:t>
            </a:r>
            <a:endParaRPr lang="en-GB" sz="2800" dirty="0" smtClean="0"/>
          </a:p>
          <a:p>
            <a:r>
              <a:rPr lang="en-GB" sz="2800" dirty="0" err="1" smtClean="0"/>
              <a:t>Kreativní</a:t>
            </a:r>
            <a:r>
              <a:rPr lang="en-GB" sz="2800" dirty="0" smtClean="0"/>
              <a:t> </a:t>
            </a:r>
            <a:r>
              <a:rPr lang="en-GB" sz="2800" dirty="0" err="1" smtClean="0"/>
              <a:t>využívání</a:t>
            </a:r>
            <a:r>
              <a:rPr lang="en-GB" sz="2800" dirty="0" smtClean="0"/>
              <a:t> </a:t>
            </a:r>
            <a:r>
              <a:rPr lang="en-GB" sz="2800" dirty="0" err="1" smtClean="0"/>
              <a:t>zkušeností</a:t>
            </a:r>
            <a:r>
              <a:rPr lang="en-GB" sz="2800" dirty="0" smtClean="0"/>
              <a:t>, ale </a:t>
            </a:r>
            <a:r>
              <a:rPr lang="en-GB" sz="2800" dirty="0" err="1" smtClean="0"/>
              <a:t>nutno</a:t>
            </a:r>
            <a:r>
              <a:rPr lang="en-GB" sz="2800" dirty="0" smtClean="0"/>
              <a:t> </a:t>
            </a:r>
            <a:r>
              <a:rPr lang="en-GB" sz="2800" dirty="0" err="1" smtClean="0"/>
              <a:t>vytvoření</a:t>
            </a:r>
            <a:r>
              <a:rPr lang="en-GB" sz="2800" dirty="0" smtClean="0"/>
              <a:t> </a:t>
            </a:r>
            <a:r>
              <a:rPr lang="en-GB" sz="2800" dirty="0" err="1" smtClean="0"/>
              <a:t>vlastního</a:t>
            </a:r>
            <a:r>
              <a:rPr lang="en-GB" sz="2800" dirty="0" smtClean="0"/>
              <a:t> </a:t>
            </a:r>
            <a:r>
              <a:rPr lang="en-GB" sz="2800" dirty="0" err="1" smtClean="0"/>
              <a:t>modelu</a:t>
            </a:r>
            <a:r>
              <a:rPr lang="en-GB" sz="2800" dirty="0" smtClean="0"/>
              <a:t> </a:t>
            </a:r>
            <a:r>
              <a:rPr lang="en-GB" sz="2800" dirty="0" err="1" smtClean="0"/>
              <a:t>dle</a:t>
            </a:r>
            <a:r>
              <a:rPr lang="en-GB" sz="2800" dirty="0" smtClean="0"/>
              <a:t> </a:t>
            </a:r>
            <a:r>
              <a:rPr lang="en-GB" sz="2800" dirty="0" err="1" smtClean="0"/>
              <a:t>vlastích</a:t>
            </a:r>
            <a:r>
              <a:rPr lang="en-GB" sz="2800" dirty="0" smtClean="0"/>
              <a:t> </a:t>
            </a:r>
            <a:r>
              <a:rPr lang="en-GB" sz="2800" dirty="0" err="1" smtClean="0"/>
              <a:t>zdrojů</a:t>
            </a:r>
            <a:r>
              <a:rPr lang="en-GB" sz="2800" dirty="0" smtClean="0"/>
              <a:t> a </a:t>
            </a:r>
            <a:r>
              <a:rPr lang="en-GB" sz="2800" dirty="0" err="1" smtClean="0"/>
              <a:t>potřeb</a:t>
            </a:r>
            <a:r>
              <a:rPr lang="en-GB" sz="2800" dirty="0" smtClean="0"/>
              <a:t>.</a:t>
            </a:r>
          </a:p>
          <a:p>
            <a:r>
              <a:rPr lang="en-GB" sz="2800" dirty="0" err="1" smtClean="0"/>
              <a:t>Investice</a:t>
            </a:r>
            <a:r>
              <a:rPr lang="en-GB" sz="2800" dirty="0" smtClean="0"/>
              <a:t> </a:t>
            </a:r>
            <a:r>
              <a:rPr lang="en-GB" sz="2800" dirty="0" err="1" smtClean="0"/>
              <a:t>musejí</a:t>
            </a:r>
            <a:r>
              <a:rPr lang="en-GB" sz="2800" dirty="0" smtClean="0"/>
              <a:t> </a:t>
            </a:r>
            <a:r>
              <a:rPr lang="en-GB" sz="2800" dirty="0" err="1" smtClean="0"/>
              <a:t>jít</a:t>
            </a:r>
            <a:r>
              <a:rPr lang="en-GB" sz="2800" dirty="0" smtClean="0"/>
              <a:t> </a:t>
            </a:r>
            <a:r>
              <a:rPr lang="en-GB" sz="2800" dirty="0" err="1" smtClean="0"/>
              <a:t>ruku</a:t>
            </a:r>
            <a:r>
              <a:rPr lang="en-GB" sz="2800" dirty="0" smtClean="0"/>
              <a:t> </a:t>
            </a:r>
            <a:r>
              <a:rPr lang="en-GB" sz="2800" dirty="0" err="1" smtClean="0"/>
              <a:t>v</a:t>
            </a:r>
            <a:r>
              <a:rPr lang="en-GB" sz="2800" dirty="0" smtClean="0"/>
              <a:t> </a:t>
            </a:r>
            <a:r>
              <a:rPr lang="en-GB" sz="2800" dirty="0" err="1" smtClean="0"/>
              <a:t>ruce</a:t>
            </a:r>
            <a:r>
              <a:rPr lang="en-GB" sz="2800" dirty="0" smtClean="0"/>
              <a:t> </a:t>
            </a:r>
            <a:r>
              <a:rPr lang="en-GB" sz="2800" dirty="0" err="1" smtClean="0"/>
              <a:t>s</a:t>
            </a:r>
            <a:r>
              <a:rPr lang="en-GB" sz="2800" dirty="0" smtClean="0"/>
              <a:t> </a:t>
            </a:r>
            <a:r>
              <a:rPr lang="en-GB" sz="2800" dirty="0" err="1" smtClean="0"/>
              <a:t>tréningy</a:t>
            </a:r>
            <a:r>
              <a:rPr lang="en-GB" sz="2800" dirty="0" smtClean="0"/>
              <a:t> /RSF-ESF/.</a:t>
            </a:r>
          </a:p>
          <a:p>
            <a:r>
              <a:rPr lang="en-GB" sz="2800" dirty="0" err="1" smtClean="0"/>
              <a:t>Nutnost</a:t>
            </a:r>
            <a:r>
              <a:rPr lang="en-GB" sz="2800" dirty="0" smtClean="0"/>
              <a:t>  </a:t>
            </a:r>
            <a:r>
              <a:rPr lang="en-GB" sz="2800" dirty="0" err="1" smtClean="0"/>
              <a:t>počítat</a:t>
            </a:r>
            <a:r>
              <a:rPr lang="en-GB" sz="2800" dirty="0" smtClean="0"/>
              <a:t> </a:t>
            </a:r>
            <a:r>
              <a:rPr lang="en-GB" sz="2800" dirty="0" err="1" smtClean="0"/>
              <a:t>s</a:t>
            </a:r>
            <a:r>
              <a:rPr lang="en-GB" sz="2800" dirty="0" smtClean="0"/>
              <a:t> </a:t>
            </a:r>
            <a:r>
              <a:rPr lang="en-GB" sz="2800" dirty="0" err="1" smtClean="0"/>
              <a:t>přechodným</a:t>
            </a:r>
            <a:r>
              <a:rPr lang="en-GB" sz="2800" dirty="0" smtClean="0"/>
              <a:t> </a:t>
            </a:r>
            <a:r>
              <a:rPr lang="en-GB" sz="2800" dirty="0" err="1" smtClean="0"/>
              <a:t>obdobím</a:t>
            </a:r>
            <a:r>
              <a:rPr lang="en-GB" sz="2800" dirty="0" smtClean="0"/>
              <a:t> </a:t>
            </a:r>
            <a:r>
              <a:rPr lang="en-GB" sz="2800" dirty="0" err="1" smtClean="0"/>
              <a:t>nárůstu</a:t>
            </a:r>
            <a:r>
              <a:rPr lang="en-GB" sz="2800" dirty="0" smtClean="0"/>
              <a:t> </a:t>
            </a:r>
            <a:r>
              <a:rPr lang="en-GB" sz="2800" dirty="0" err="1" smtClean="0"/>
              <a:t>finannčích</a:t>
            </a:r>
            <a:r>
              <a:rPr lang="en-GB" sz="2800" dirty="0" smtClean="0"/>
              <a:t> </a:t>
            </a:r>
            <a:r>
              <a:rPr lang="en-GB" sz="2800" dirty="0" err="1" smtClean="0"/>
              <a:t>nákladů</a:t>
            </a:r>
            <a:r>
              <a:rPr lang="en-GB" sz="2800" dirty="0" smtClean="0"/>
              <a:t>.</a:t>
            </a:r>
          </a:p>
          <a:p>
            <a:r>
              <a:rPr lang="en-GB" sz="2800" dirty="0" err="1" smtClean="0"/>
              <a:t>Nový</a:t>
            </a:r>
            <a:r>
              <a:rPr lang="en-GB" sz="2800" dirty="0" smtClean="0"/>
              <a:t> </a:t>
            </a:r>
            <a:r>
              <a:rPr lang="en-GB" sz="2800" dirty="0" err="1" smtClean="0"/>
              <a:t>systém</a:t>
            </a:r>
            <a:r>
              <a:rPr lang="en-GB" sz="2800" dirty="0" smtClean="0"/>
              <a:t> </a:t>
            </a:r>
            <a:r>
              <a:rPr lang="en-GB" sz="2800" dirty="0" err="1" smtClean="0"/>
              <a:t>musí</a:t>
            </a:r>
            <a:r>
              <a:rPr lang="en-GB" sz="2800" dirty="0" smtClean="0"/>
              <a:t> </a:t>
            </a:r>
            <a:r>
              <a:rPr lang="en-GB" sz="2800" dirty="0" err="1" smtClean="0"/>
              <a:t>mít</a:t>
            </a:r>
            <a:r>
              <a:rPr lang="en-GB" sz="2800" dirty="0" smtClean="0"/>
              <a:t> </a:t>
            </a:r>
            <a:r>
              <a:rPr lang="en-GB" sz="2800" dirty="0" err="1" smtClean="0"/>
              <a:t>v</a:t>
            </a:r>
            <a:r>
              <a:rPr lang="en-GB" sz="2800" dirty="0" smtClean="0"/>
              <a:t> </a:t>
            </a:r>
            <a:r>
              <a:rPr lang="en-GB" sz="2800" dirty="0" err="1" smtClean="0"/>
              <a:t>sobě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princip</a:t>
            </a:r>
            <a:r>
              <a:rPr lang="en-GB" sz="2800" dirty="0" smtClean="0"/>
              <a:t> </a:t>
            </a:r>
            <a:r>
              <a:rPr lang="en-GB" sz="2800" dirty="0" err="1" smtClean="0"/>
              <a:t>permanentní</a:t>
            </a:r>
            <a:r>
              <a:rPr lang="en-GB" sz="2800" dirty="0" smtClean="0"/>
              <a:t> </a:t>
            </a:r>
            <a:r>
              <a:rPr lang="en-GB" sz="2800" dirty="0" err="1" smtClean="0"/>
              <a:t>sebereflexe</a:t>
            </a:r>
            <a:r>
              <a:rPr lang="en-GB" sz="2800" dirty="0" smtClean="0"/>
              <a:t> a </a:t>
            </a:r>
            <a:r>
              <a:rPr lang="en-GB" sz="2800" dirty="0" err="1" smtClean="0"/>
              <a:t>sebeproměny</a:t>
            </a:r>
            <a:r>
              <a:rPr lang="en-GB" sz="2800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Deinstitucionalizace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Děkuji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pozornost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>
          <a:xfrm>
            <a:off x="201350" y="609600"/>
            <a:ext cx="3004761" cy="584089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000" dirty="0" err="1" smtClean="0"/>
              <a:t>Břemeno</a:t>
            </a:r>
            <a:r>
              <a:rPr lang="en-US" sz="2000" dirty="0" smtClean="0"/>
              <a:t> se </a:t>
            </a:r>
            <a:r>
              <a:rPr lang="en-US" sz="2000" dirty="0" err="1" smtClean="0"/>
              <a:t>nese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lehčeji</a:t>
            </a:r>
            <a:r>
              <a:rPr lang="en-US" sz="2000" dirty="0" smtClean="0"/>
              <a:t>, </a:t>
            </a:r>
            <a:r>
              <a:rPr lang="en-US" sz="2000" dirty="0" err="1" smtClean="0"/>
              <a:t>když</a:t>
            </a:r>
            <a:r>
              <a:rPr lang="en-US" sz="2000" dirty="0" smtClean="0"/>
              <a:t> </a:t>
            </a:r>
            <a:r>
              <a:rPr lang="en-US" sz="2000" dirty="0" err="1" smtClean="0"/>
              <a:t>víme</a:t>
            </a:r>
            <a:r>
              <a:rPr lang="en-US" sz="2000" dirty="0" smtClean="0"/>
              <a:t> ,</a:t>
            </a:r>
          </a:p>
          <a:p>
            <a:r>
              <a:rPr lang="en-US" sz="2000" dirty="0" err="1" smtClean="0"/>
              <a:t>Proč</a:t>
            </a:r>
            <a:endParaRPr lang="en-US" sz="2000" dirty="0" smtClean="0"/>
          </a:p>
          <a:p>
            <a:r>
              <a:rPr lang="en-US" sz="2000" dirty="0" smtClean="0"/>
              <a:t> ho </a:t>
            </a:r>
            <a:r>
              <a:rPr lang="en-US" sz="2000" dirty="0" err="1" smtClean="0"/>
              <a:t>neseme</a:t>
            </a:r>
            <a:r>
              <a:rPr lang="en-US" sz="2000" dirty="0" smtClean="0"/>
              <a:t> a</a:t>
            </a:r>
          </a:p>
          <a:p>
            <a:r>
              <a:rPr lang="en-US" sz="2000" dirty="0" err="1" smtClean="0"/>
              <a:t>Kam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ho </a:t>
            </a:r>
            <a:r>
              <a:rPr lang="en-US" sz="2000" dirty="0" err="1" smtClean="0"/>
              <a:t>neseme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800" dirty="0" smtClean="0"/>
              <a:t>DI </a:t>
            </a:r>
            <a:r>
              <a:rPr lang="en-US" sz="2800" dirty="0" err="1" smtClean="0"/>
              <a:t>není</a:t>
            </a:r>
            <a:r>
              <a:rPr lang="en-US" sz="2800" dirty="0" smtClean="0"/>
              <a:t> </a:t>
            </a:r>
            <a:r>
              <a:rPr lang="en-US" sz="2800" dirty="0" err="1" smtClean="0"/>
              <a:t>jen</a:t>
            </a:r>
            <a:r>
              <a:rPr lang="en-US" sz="2800" dirty="0" smtClean="0"/>
              <a:t> </a:t>
            </a:r>
            <a:r>
              <a:rPr lang="en-US" sz="2800" dirty="0" err="1" smtClean="0"/>
              <a:t>technologie</a:t>
            </a:r>
            <a:endParaRPr lang="en-US" sz="2800" dirty="0" smtClean="0"/>
          </a:p>
          <a:p>
            <a:r>
              <a:rPr lang="en-US" sz="2800" dirty="0" smtClean="0"/>
              <a:t>Je to </a:t>
            </a:r>
            <a:r>
              <a:rPr lang="en-US" sz="2800" dirty="0" err="1" smtClean="0"/>
              <a:t>civilizační</a:t>
            </a:r>
            <a:r>
              <a:rPr lang="en-US" sz="2800" dirty="0" smtClean="0"/>
              <a:t> </a:t>
            </a:r>
            <a:r>
              <a:rPr lang="en-US" sz="2800" dirty="0" err="1" smtClean="0"/>
              <a:t>proces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21" name="Picture Placeholder 20" descr="Trpaslí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80977" r="-8097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Líza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První</a:t>
            </a:r>
            <a:r>
              <a:rPr lang="en-US" dirty="0" smtClean="0"/>
              <a:t> </a:t>
            </a:r>
            <a:r>
              <a:rPr lang="en-US" dirty="0" err="1" smtClean="0"/>
              <a:t>epizoda”schizofrenie</a:t>
            </a:r>
            <a:r>
              <a:rPr lang="en-US" dirty="0" smtClean="0"/>
              <a:t> “ </a:t>
            </a:r>
            <a:r>
              <a:rPr lang="en-US" dirty="0" err="1" smtClean="0"/>
              <a:t>v</a:t>
            </a:r>
            <a:r>
              <a:rPr lang="en-US" dirty="0" smtClean="0"/>
              <a:t> 19 </a:t>
            </a:r>
            <a:r>
              <a:rPr lang="en-US" dirty="0" err="1" smtClean="0"/>
              <a:t>letech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23 </a:t>
            </a:r>
            <a:r>
              <a:rPr lang="en-US" dirty="0" err="1" smtClean="0"/>
              <a:t>letech</a:t>
            </a:r>
            <a:r>
              <a:rPr lang="en-US" dirty="0" smtClean="0"/>
              <a:t> </a:t>
            </a:r>
            <a:r>
              <a:rPr lang="en-US" dirty="0" err="1" smtClean="0"/>
              <a:t>otěhotněla</a:t>
            </a:r>
            <a:endParaRPr lang="en-US" dirty="0" smtClean="0"/>
          </a:p>
          <a:p>
            <a:r>
              <a:rPr lang="en-US" dirty="0" smtClean="0"/>
              <a:t>Po </a:t>
            </a:r>
            <a:r>
              <a:rPr lang="en-US" dirty="0" err="1" smtClean="0"/>
              <a:t>porodu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“</a:t>
            </a:r>
            <a:r>
              <a:rPr lang="en-US" dirty="0" err="1" smtClean="0"/>
              <a:t>laktační</a:t>
            </a:r>
            <a:r>
              <a:rPr lang="en-US" dirty="0" smtClean="0"/>
              <a:t> </a:t>
            </a:r>
            <a:r>
              <a:rPr lang="en-US" dirty="0" err="1" smtClean="0"/>
              <a:t>psychozou</a:t>
            </a:r>
            <a:r>
              <a:rPr lang="en-US" dirty="0" smtClean="0"/>
              <a:t>” </a:t>
            </a:r>
            <a:r>
              <a:rPr lang="en-US" dirty="0" err="1" smtClean="0"/>
              <a:t>přijata</a:t>
            </a:r>
            <a:r>
              <a:rPr lang="en-US" dirty="0" smtClean="0"/>
              <a:t> do PL.</a:t>
            </a:r>
          </a:p>
          <a:p>
            <a:r>
              <a:rPr lang="en-US" dirty="0" err="1"/>
              <a:t>D</a:t>
            </a:r>
            <a:r>
              <a:rPr lang="en-US" dirty="0" err="1" smtClean="0"/>
              <a:t>ítě</a:t>
            </a:r>
            <a:r>
              <a:rPr lang="en-US" dirty="0" smtClean="0"/>
              <a:t> </a:t>
            </a:r>
            <a:r>
              <a:rPr lang="en-US" dirty="0" err="1" smtClean="0"/>
              <a:t>umístěno</a:t>
            </a:r>
            <a:r>
              <a:rPr lang="en-US" dirty="0" smtClean="0"/>
              <a:t> do </a:t>
            </a:r>
            <a:r>
              <a:rPr lang="en-US" dirty="0" err="1" smtClean="0"/>
              <a:t>kojeneckého</a:t>
            </a:r>
            <a:r>
              <a:rPr lang="en-US" dirty="0" smtClean="0"/>
              <a:t> </a:t>
            </a:r>
            <a:r>
              <a:rPr lang="en-US" dirty="0" err="1" smtClean="0"/>
              <a:t>domova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Jana </a:t>
            </a:r>
            <a:r>
              <a:rPr lang="en-US" dirty="0" err="1" smtClean="0"/>
              <a:t>navštěvuje</a:t>
            </a:r>
            <a:r>
              <a:rPr lang="en-US" dirty="0" smtClean="0"/>
              <a:t> </a:t>
            </a:r>
            <a:r>
              <a:rPr lang="en-US" dirty="0" err="1" smtClean="0"/>
              <a:t>dceru</a:t>
            </a:r>
            <a:r>
              <a:rPr lang="en-US" dirty="0" smtClean="0"/>
              <a:t>, ale je </a:t>
            </a:r>
            <a:r>
              <a:rPr lang="en-US" dirty="0" err="1" smtClean="0"/>
              <a:t>podporována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tom, </a:t>
            </a:r>
            <a:r>
              <a:rPr lang="en-US" dirty="0" err="1" smtClean="0"/>
              <a:t>aby</a:t>
            </a:r>
            <a:r>
              <a:rPr lang="en-US" dirty="0" smtClean="0"/>
              <a:t> </a:t>
            </a:r>
            <a:r>
              <a:rPr lang="en-US" dirty="0" err="1" smtClean="0"/>
              <a:t>jí</a:t>
            </a:r>
            <a:r>
              <a:rPr lang="en-US" dirty="0" smtClean="0"/>
              <a:t> </a:t>
            </a:r>
            <a:r>
              <a:rPr lang="en-US" dirty="0" err="1" smtClean="0"/>
              <a:t>dala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adopci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První</a:t>
            </a:r>
            <a:r>
              <a:rPr lang="en-US" dirty="0" smtClean="0"/>
              <a:t> </a:t>
            </a:r>
            <a:r>
              <a:rPr lang="en-US" dirty="0" err="1" smtClean="0"/>
              <a:t>epizoda</a:t>
            </a:r>
            <a:r>
              <a:rPr lang="en-US" dirty="0" smtClean="0"/>
              <a:t>  “ </a:t>
            </a:r>
            <a:r>
              <a:rPr lang="en-US" dirty="0" err="1" smtClean="0"/>
              <a:t>schizofrenie</a:t>
            </a:r>
            <a:r>
              <a:rPr lang="en-US" dirty="0" smtClean="0"/>
              <a:t>”  </a:t>
            </a:r>
            <a:r>
              <a:rPr lang="en-US" dirty="0" err="1" smtClean="0"/>
              <a:t>v</a:t>
            </a:r>
            <a:r>
              <a:rPr lang="en-US" dirty="0" smtClean="0"/>
              <a:t> 20 </a:t>
            </a:r>
            <a:r>
              <a:rPr lang="en-US" dirty="0" err="1" smtClean="0"/>
              <a:t>letech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3x </a:t>
            </a:r>
            <a:r>
              <a:rPr lang="en-US" dirty="0" err="1" smtClean="0"/>
              <a:t>těhotná</a:t>
            </a:r>
            <a:r>
              <a:rPr lang="en-US" dirty="0" smtClean="0"/>
              <a:t>, </a:t>
            </a:r>
            <a:r>
              <a:rPr lang="en-US" dirty="0" err="1" smtClean="0"/>
              <a:t>děti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příbuzenském</a:t>
            </a:r>
            <a:r>
              <a:rPr lang="en-US" dirty="0" smtClean="0"/>
              <a:t> </a:t>
            </a:r>
            <a:r>
              <a:rPr lang="en-US" dirty="0" err="1" smtClean="0"/>
              <a:t>pěstounské</a:t>
            </a:r>
            <a:r>
              <a:rPr lang="en-US" dirty="0" smtClean="0"/>
              <a:t> </a:t>
            </a:r>
            <a:r>
              <a:rPr lang="en-US" dirty="0" err="1" smtClean="0"/>
              <a:t>péči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Znovu</a:t>
            </a:r>
            <a:r>
              <a:rPr lang="en-US" dirty="0" smtClean="0"/>
              <a:t> </a:t>
            </a:r>
            <a:r>
              <a:rPr lang="en-US" dirty="0" err="1" smtClean="0"/>
              <a:t>otěhotněla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40 </a:t>
            </a:r>
            <a:r>
              <a:rPr lang="en-US" dirty="0" err="1" smtClean="0"/>
              <a:t>letech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Přijata</a:t>
            </a:r>
            <a:r>
              <a:rPr lang="en-US" dirty="0" smtClean="0"/>
              <a:t> do AOT.</a:t>
            </a:r>
          </a:p>
          <a:p>
            <a:r>
              <a:rPr lang="en-US" dirty="0" err="1" smtClean="0"/>
              <a:t>Před</a:t>
            </a:r>
            <a:r>
              <a:rPr lang="en-US" dirty="0" smtClean="0"/>
              <a:t> </a:t>
            </a:r>
            <a:r>
              <a:rPr lang="en-US" dirty="0" err="1" smtClean="0"/>
              <a:t>porodem</a:t>
            </a:r>
            <a:r>
              <a:rPr lang="en-US" dirty="0" smtClean="0"/>
              <a:t> </a:t>
            </a:r>
            <a:r>
              <a:rPr lang="en-US" dirty="0" err="1" smtClean="0"/>
              <a:t>umístěna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ukutní</a:t>
            </a:r>
            <a:r>
              <a:rPr lang="en-US" dirty="0" smtClean="0"/>
              <a:t> </a:t>
            </a:r>
            <a:r>
              <a:rPr lang="en-US" dirty="0" err="1" smtClean="0"/>
              <a:t>psych.odd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Doprovázena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porodu</a:t>
            </a:r>
            <a:r>
              <a:rPr lang="en-US" dirty="0" smtClean="0"/>
              <a:t> AOT</a:t>
            </a:r>
          </a:p>
          <a:p>
            <a:r>
              <a:rPr lang="en-US" dirty="0" err="1" smtClean="0"/>
              <a:t>Umístěna</a:t>
            </a:r>
            <a:r>
              <a:rPr lang="en-US" dirty="0" smtClean="0"/>
              <a:t> I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dítětem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oddělení</a:t>
            </a:r>
            <a:r>
              <a:rPr lang="en-US" dirty="0" smtClean="0"/>
              <a:t> pro </a:t>
            </a:r>
            <a:r>
              <a:rPr lang="en-US" dirty="0" err="1" smtClean="0"/>
              <a:t>matku</a:t>
            </a:r>
            <a:r>
              <a:rPr lang="en-US" dirty="0" smtClean="0"/>
              <a:t> a </a:t>
            </a:r>
            <a:r>
              <a:rPr lang="en-US" dirty="0" err="1" smtClean="0"/>
              <a:t>dítě</a:t>
            </a:r>
            <a:r>
              <a:rPr lang="en-US" dirty="0" smtClean="0"/>
              <a:t>, </a:t>
            </a:r>
            <a:r>
              <a:rPr lang="en-US" dirty="0" err="1" smtClean="0"/>
              <a:t>posléze</a:t>
            </a:r>
            <a:r>
              <a:rPr lang="en-US" dirty="0" smtClean="0"/>
              <a:t>  do </a:t>
            </a:r>
            <a:r>
              <a:rPr lang="en-US" dirty="0" err="1" smtClean="0"/>
              <a:t>specializované</a:t>
            </a:r>
            <a:r>
              <a:rPr lang="en-US" dirty="0" smtClean="0"/>
              <a:t> </a:t>
            </a:r>
            <a:r>
              <a:rPr lang="en-US" dirty="0" err="1" smtClean="0"/>
              <a:t>pěstounské</a:t>
            </a:r>
            <a:r>
              <a:rPr lang="en-US" dirty="0" smtClean="0"/>
              <a:t> </a:t>
            </a:r>
            <a:r>
              <a:rPr lang="en-US" dirty="0" err="1" smtClean="0"/>
              <a:t>péče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Jeden</a:t>
            </a:r>
            <a:r>
              <a:rPr lang="en-US" dirty="0" smtClean="0"/>
              <a:t> </a:t>
            </a:r>
            <a:r>
              <a:rPr lang="en-US" dirty="0" err="1" smtClean="0"/>
              <a:t>podobný</a:t>
            </a:r>
            <a:r>
              <a:rPr lang="en-US" dirty="0" smtClean="0"/>
              <a:t> “</a:t>
            </a:r>
            <a:r>
              <a:rPr lang="en-US" dirty="0" err="1" smtClean="0"/>
              <a:t>příběh</a:t>
            </a:r>
            <a:r>
              <a:rPr lang="en-US" dirty="0" smtClean="0"/>
              <a:t>”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odlišné</a:t>
            </a:r>
            <a:r>
              <a:rPr lang="en-US" dirty="0" smtClean="0"/>
              <a:t> </a:t>
            </a:r>
            <a:r>
              <a:rPr lang="en-US" dirty="0" err="1" smtClean="0"/>
              <a:t>osudy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Líza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Díte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cca</a:t>
            </a:r>
            <a:r>
              <a:rPr lang="en-US" dirty="0" smtClean="0"/>
              <a:t> </a:t>
            </a:r>
            <a:r>
              <a:rPr lang="en-US" dirty="0" err="1" smtClean="0"/>
              <a:t>roce</a:t>
            </a:r>
            <a:r>
              <a:rPr lang="en-US" dirty="0" smtClean="0"/>
              <a:t> </a:t>
            </a:r>
            <a:r>
              <a:rPr lang="en-US" dirty="0" err="1" smtClean="0"/>
              <a:t>umístěno</a:t>
            </a:r>
            <a:r>
              <a:rPr lang="en-US" dirty="0" smtClean="0"/>
              <a:t> do </a:t>
            </a:r>
            <a:r>
              <a:rPr lang="en-US" dirty="0" err="1" smtClean="0"/>
              <a:t>adopce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Jana </a:t>
            </a:r>
            <a:r>
              <a:rPr lang="en-US" dirty="0" err="1" smtClean="0"/>
              <a:t>měla</a:t>
            </a:r>
            <a:r>
              <a:rPr lang="en-US" dirty="0" smtClean="0"/>
              <a:t> </a:t>
            </a:r>
            <a:r>
              <a:rPr lang="en-US" dirty="0" err="1" smtClean="0"/>
              <a:t>mnoho</a:t>
            </a:r>
            <a:r>
              <a:rPr lang="en-US" dirty="0" smtClean="0"/>
              <a:t> </a:t>
            </a:r>
            <a:r>
              <a:rPr lang="en-US" dirty="0" err="1" smtClean="0"/>
              <a:t>přijetí</a:t>
            </a:r>
            <a:r>
              <a:rPr lang="en-US" dirty="0" smtClean="0"/>
              <a:t> do PL. </a:t>
            </a:r>
          </a:p>
          <a:p>
            <a:r>
              <a:rPr lang="en-US" dirty="0" smtClean="0"/>
              <a:t>V </a:t>
            </a:r>
            <a:r>
              <a:rPr lang="en-US" dirty="0" err="1" smtClean="0"/>
              <a:t>cca</a:t>
            </a:r>
            <a:r>
              <a:rPr lang="en-US" dirty="0" smtClean="0"/>
              <a:t> 30 </a:t>
            </a:r>
            <a:r>
              <a:rPr lang="en-US" dirty="0" err="1" smtClean="0"/>
              <a:t>letech</a:t>
            </a:r>
            <a:r>
              <a:rPr lang="en-US" dirty="0" smtClean="0"/>
              <a:t> </a:t>
            </a:r>
            <a:r>
              <a:rPr lang="en-US" dirty="0" err="1" smtClean="0"/>
              <a:t>zbavena</a:t>
            </a:r>
            <a:r>
              <a:rPr lang="en-US" dirty="0" smtClean="0"/>
              <a:t> </a:t>
            </a:r>
            <a:r>
              <a:rPr lang="en-US" dirty="0" err="1" smtClean="0"/>
              <a:t>svéprávností</a:t>
            </a:r>
            <a:r>
              <a:rPr lang="en-US" dirty="0" smtClean="0"/>
              <a:t> a </a:t>
            </a:r>
            <a:r>
              <a:rPr lang="en-US" dirty="0" err="1" smtClean="0"/>
              <a:t>umístěna</a:t>
            </a:r>
            <a:r>
              <a:rPr lang="en-US" dirty="0" smtClean="0"/>
              <a:t> do ÚSP.</a:t>
            </a:r>
          </a:p>
          <a:p>
            <a:r>
              <a:rPr lang="en-US" dirty="0" smtClean="0"/>
              <a:t>35 </a:t>
            </a:r>
            <a:r>
              <a:rPr lang="en-US" dirty="0" err="1" smtClean="0"/>
              <a:t>letech</a:t>
            </a:r>
            <a:r>
              <a:rPr lang="en-US" dirty="0" smtClean="0"/>
              <a:t> </a:t>
            </a:r>
            <a:r>
              <a:rPr lang="en-US" dirty="0" err="1" smtClean="0"/>
              <a:t>umírá</a:t>
            </a:r>
            <a:r>
              <a:rPr lang="en-US" dirty="0" smtClean="0"/>
              <a:t> / </a:t>
            </a:r>
            <a:r>
              <a:rPr lang="en-US" dirty="0" err="1" smtClean="0"/>
              <a:t>sebevražda</a:t>
            </a:r>
            <a:r>
              <a:rPr lang="en-US" dirty="0" smtClean="0"/>
              <a:t>/.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Přemístěna</a:t>
            </a:r>
            <a:r>
              <a:rPr lang="en-US" dirty="0" smtClean="0"/>
              <a:t> do </a:t>
            </a:r>
            <a:r>
              <a:rPr lang="en-US" dirty="0" err="1" smtClean="0"/>
              <a:t>chráněného</a:t>
            </a:r>
            <a:r>
              <a:rPr lang="en-US" dirty="0" smtClean="0"/>
              <a:t> </a:t>
            </a:r>
            <a:r>
              <a:rPr lang="en-US" dirty="0" err="1" smtClean="0"/>
              <a:t>bydlení</a:t>
            </a:r>
            <a:r>
              <a:rPr lang="en-US" dirty="0" smtClean="0"/>
              <a:t> </a:t>
            </a:r>
            <a:r>
              <a:rPr lang="en-US" dirty="0" err="1" smtClean="0"/>
              <a:t>poblíž</a:t>
            </a:r>
            <a:r>
              <a:rPr lang="en-US" dirty="0" smtClean="0"/>
              <a:t> </a:t>
            </a:r>
            <a:r>
              <a:rPr lang="en-US" dirty="0" err="1" smtClean="0"/>
              <a:t>své</a:t>
            </a:r>
            <a:r>
              <a:rPr lang="en-US" dirty="0" smtClean="0"/>
              <a:t> </a:t>
            </a:r>
            <a:r>
              <a:rPr lang="en-US" dirty="0" err="1" smtClean="0"/>
              <a:t>matky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Podporována</a:t>
            </a:r>
            <a:r>
              <a:rPr lang="en-US" dirty="0" smtClean="0"/>
              <a:t> AOT, I </a:t>
            </a:r>
            <a:r>
              <a:rPr lang="en-US" dirty="0" err="1" smtClean="0"/>
              <a:t>když</a:t>
            </a:r>
            <a:r>
              <a:rPr lang="en-US" dirty="0" smtClean="0"/>
              <a:t> </a:t>
            </a:r>
            <a:r>
              <a:rPr lang="en-US" dirty="0" err="1" smtClean="0"/>
              <a:t>byla</a:t>
            </a:r>
            <a:r>
              <a:rPr lang="en-US" dirty="0" smtClean="0"/>
              <a:t> 60 km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původního</a:t>
            </a:r>
            <a:r>
              <a:rPr lang="en-US" dirty="0" smtClean="0"/>
              <a:t> </a:t>
            </a:r>
            <a:r>
              <a:rPr lang="en-US" dirty="0" err="1" smtClean="0"/>
              <a:t>místa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Postupné</a:t>
            </a:r>
            <a:r>
              <a:rPr lang="en-US" dirty="0" smtClean="0"/>
              <a:t> </a:t>
            </a:r>
            <a:r>
              <a:rPr lang="en-US" dirty="0" err="1" smtClean="0"/>
              <a:t>předávání</a:t>
            </a:r>
            <a:r>
              <a:rPr lang="en-US" dirty="0" smtClean="0"/>
              <a:t>  </a:t>
            </a:r>
            <a:r>
              <a:rPr lang="en-US" dirty="0" err="1" smtClean="0"/>
              <a:t>ístnímu</a:t>
            </a:r>
            <a:r>
              <a:rPr lang="en-US" dirty="0" smtClean="0"/>
              <a:t> AOT.</a:t>
            </a:r>
          </a:p>
          <a:p>
            <a:r>
              <a:rPr lang="en-US" dirty="0" err="1" smtClean="0"/>
              <a:t>Pomoc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zapojování</a:t>
            </a:r>
            <a:r>
              <a:rPr lang="en-US" dirty="0" smtClean="0"/>
              <a:t> do </a:t>
            </a:r>
            <a:r>
              <a:rPr lang="en-US" dirty="0" err="1" smtClean="0"/>
              <a:t>mísntí</a:t>
            </a:r>
            <a:r>
              <a:rPr lang="en-US" dirty="0" smtClean="0"/>
              <a:t> </a:t>
            </a:r>
            <a:r>
              <a:rPr lang="en-US" dirty="0" err="1" smtClean="0"/>
              <a:t>komunity</a:t>
            </a:r>
            <a:r>
              <a:rPr lang="en-US" dirty="0" smtClean="0"/>
              <a:t>, </a:t>
            </a:r>
            <a:r>
              <a:rPr lang="en-US" dirty="0" err="1" smtClean="0"/>
              <a:t>stává</a:t>
            </a:r>
            <a:r>
              <a:rPr lang="en-US" dirty="0" smtClean="0"/>
              <a:t> se </a:t>
            </a:r>
            <a:r>
              <a:rPr lang="en-US" dirty="0" err="1" smtClean="0"/>
              <a:t>členkou</a:t>
            </a:r>
            <a:r>
              <a:rPr lang="en-US" dirty="0" smtClean="0"/>
              <a:t> </a:t>
            </a:r>
            <a:r>
              <a:rPr lang="en-US" dirty="0" err="1" smtClean="0"/>
              <a:t>rlzných</a:t>
            </a:r>
            <a:r>
              <a:rPr lang="en-US" dirty="0" smtClean="0"/>
              <a:t> </a:t>
            </a:r>
            <a:r>
              <a:rPr lang="en-US" dirty="0" err="1" smtClean="0"/>
              <a:t>podpůrnýhz</a:t>
            </a:r>
            <a:r>
              <a:rPr lang="en-US" dirty="0" smtClean="0"/>
              <a:t> </a:t>
            </a:r>
            <a:r>
              <a:rPr lang="en-US" dirty="0" err="1" smtClean="0"/>
              <a:t>skupin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Líza</a:t>
            </a:r>
            <a:r>
              <a:rPr lang="en-US" dirty="0" smtClean="0"/>
              <a:t> </a:t>
            </a:r>
            <a:r>
              <a:rPr lang="en-US" dirty="0" err="1" smtClean="0"/>
              <a:t>nachází</a:t>
            </a:r>
            <a:r>
              <a:rPr lang="en-US" dirty="0" smtClean="0"/>
              <a:t> </a:t>
            </a:r>
            <a:r>
              <a:rPr lang="en-US" dirty="0" err="1" smtClean="0"/>
              <a:t>práci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mísntí</a:t>
            </a:r>
            <a:r>
              <a:rPr lang="en-US" dirty="0" smtClean="0"/>
              <a:t> </a:t>
            </a:r>
            <a:r>
              <a:rPr lang="en-US" dirty="0" err="1" smtClean="0"/>
              <a:t>knohovně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dvou</a:t>
            </a:r>
            <a:r>
              <a:rPr lang="en-US" dirty="0" smtClean="0"/>
              <a:t> </a:t>
            </a:r>
            <a:r>
              <a:rPr lang="en-US" dirty="0" err="1" smtClean="0"/>
              <a:t>letech</a:t>
            </a:r>
            <a:r>
              <a:rPr lang="en-US" dirty="0" smtClean="0"/>
              <a:t> </a:t>
            </a:r>
            <a:r>
              <a:rPr lang="en-US" dirty="0" err="1" smtClean="0"/>
              <a:t>dcery</a:t>
            </a:r>
            <a:r>
              <a:rPr lang="en-US" dirty="0" smtClean="0"/>
              <a:t> </a:t>
            </a:r>
            <a:r>
              <a:rPr lang="en-US" dirty="0" err="1" smtClean="0"/>
              <a:t>soud</a:t>
            </a:r>
            <a:r>
              <a:rPr lang="en-US" dirty="0" smtClean="0"/>
              <a:t> </a:t>
            </a:r>
            <a:r>
              <a:rPr lang="en-US" dirty="0" err="1" smtClean="0"/>
              <a:t>rozhoduje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tom,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Líza</a:t>
            </a:r>
            <a:r>
              <a:rPr lang="en-US" dirty="0" smtClean="0"/>
              <a:t> je  </a:t>
            </a:r>
            <a:r>
              <a:rPr lang="en-US" dirty="0" err="1" smtClean="0"/>
              <a:t>plnoprávnou</a:t>
            </a:r>
            <a:r>
              <a:rPr lang="en-US" dirty="0" smtClean="0"/>
              <a:t> </a:t>
            </a:r>
            <a:r>
              <a:rPr lang="en-US" dirty="0" err="1" smtClean="0"/>
              <a:t>matkou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Líza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Potřeby</a:t>
            </a:r>
            <a:r>
              <a:rPr lang="en-US" dirty="0" smtClean="0"/>
              <a:t> a </a:t>
            </a:r>
            <a:r>
              <a:rPr lang="en-US" dirty="0" err="1" smtClean="0"/>
              <a:t>práva</a:t>
            </a:r>
            <a:r>
              <a:rPr lang="en-US" dirty="0" smtClean="0"/>
              <a:t> </a:t>
            </a:r>
            <a:r>
              <a:rPr lang="en-US" dirty="0" err="1" smtClean="0"/>
              <a:t>klienta</a:t>
            </a:r>
            <a:r>
              <a:rPr lang="en-US" dirty="0" smtClean="0"/>
              <a:t> </a:t>
            </a:r>
            <a:r>
              <a:rPr lang="en-US" dirty="0" err="1" smtClean="0"/>
              <a:t>nejsou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centru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/>
              <a:t>o</a:t>
            </a:r>
            <a:r>
              <a:rPr lang="en-US" dirty="0" err="1" smtClean="0"/>
              <a:t>reientace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to co </a:t>
            </a:r>
            <a:r>
              <a:rPr lang="en-US" dirty="0" err="1" smtClean="0"/>
              <a:t>klient</a:t>
            </a:r>
            <a:r>
              <a:rPr lang="en-US" dirty="0" smtClean="0"/>
              <a:t> </a:t>
            </a:r>
            <a:r>
              <a:rPr lang="en-US" dirty="0" err="1" smtClean="0"/>
              <a:t>nemůže</a:t>
            </a:r>
            <a:r>
              <a:rPr lang="en-US" dirty="0" smtClean="0"/>
              <a:t> .</a:t>
            </a:r>
          </a:p>
          <a:p>
            <a:r>
              <a:rPr lang="en-US" dirty="0" err="1" smtClean="0"/>
              <a:t>Servisy</a:t>
            </a:r>
            <a:r>
              <a:rPr lang="en-US" dirty="0" smtClean="0"/>
              <a:t> </a:t>
            </a:r>
            <a:r>
              <a:rPr lang="en-US" dirty="0" err="1" smtClean="0"/>
              <a:t>poskytují</a:t>
            </a:r>
            <a:r>
              <a:rPr lang="en-US" dirty="0" smtClean="0"/>
              <a:t> </a:t>
            </a:r>
            <a:r>
              <a:rPr lang="en-US" dirty="0" err="1" smtClean="0"/>
              <a:t>limitované</a:t>
            </a:r>
            <a:r>
              <a:rPr lang="en-US" dirty="0" smtClean="0"/>
              <a:t> a </a:t>
            </a:r>
            <a:r>
              <a:rPr lang="en-US" dirty="0" err="1" smtClean="0"/>
              <a:t>rigidní</a:t>
            </a:r>
            <a:r>
              <a:rPr lang="en-US" dirty="0" smtClean="0"/>
              <a:t> </a:t>
            </a:r>
            <a:r>
              <a:rPr lang="en-US" dirty="0" err="1" smtClean="0"/>
              <a:t>služby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Epizodický</a:t>
            </a:r>
            <a:r>
              <a:rPr lang="en-US" dirty="0" smtClean="0"/>
              <a:t> </a:t>
            </a:r>
            <a:r>
              <a:rPr lang="en-US" dirty="0" err="1" smtClean="0"/>
              <a:t>charakter</a:t>
            </a:r>
            <a:r>
              <a:rPr lang="en-US" dirty="0" smtClean="0"/>
              <a:t> </a:t>
            </a:r>
            <a:r>
              <a:rPr lang="en-US" dirty="0" err="1" smtClean="0"/>
              <a:t>pomociEpisodic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Koncetrace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“</a:t>
            </a:r>
            <a:r>
              <a:rPr lang="en-US" dirty="0" err="1" smtClean="0"/>
              <a:t>léčení</a:t>
            </a:r>
            <a:r>
              <a:rPr lang="en-US" dirty="0" smtClean="0"/>
              <a:t>”.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Potřeby</a:t>
            </a:r>
            <a:r>
              <a:rPr lang="en-US" dirty="0" smtClean="0"/>
              <a:t> a </a:t>
            </a:r>
            <a:r>
              <a:rPr lang="en-US" dirty="0" err="1" smtClean="0"/>
              <a:t>práva</a:t>
            </a:r>
            <a:r>
              <a:rPr lang="en-US" dirty="0" smtClean="0"/>
              <a:t> </a:t>
            </a:r>
            <a:r>
              <a:rPr lang="en-US" dirty="0" err="1" smtClean="0"/>
              <a:t>klienta</a:t>
            </a:r>
            <a:r>
              <a:rPr lang="en-US" dirty="0" smtClean="0"/>
              <a:t> je </a:t>
            </a:r>
            <a:r>
              <a:rPr lang="en-US" dirty="0" err="1" smtClean="0"/>
              <a:t>vedoucím</a:t>
            </a:r>
            <a:r>
              <a:rPr lang="en-US" dirty="0" smtClean="0"/>
              <a:t> </a:t>
            </a:r>
            <a:r>
              <a:rPr lang="en-US" dirty="0" err="1" smtClean="0"/>
              <a:t>principem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Orientace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to co </a:t>
            </a:r>
            <a:r>
              <a:rPr lang="en-US" dirty="0" err="1" smtClean="0"/>
              <a:t>klient</a:t>
            </a:r>
            <a:r>
              <a:rPr lang="en-US" dirty="0" smtClean="0"/>
              <a:t> </a:t>
            </a:r>
            <a:r>
              <a:rPr lang="en-US" dirty="0" err="1" smtClean="0"/>
              <a:t>může</a:t>
            </a:r>
            <a:r>
              <a:rPr lang="en-US" dirty="0" smtClean="0"/>
              <a:t> .</a:t>
            </a:r>
          </a:p>
          <a:p>
            <a:r>
              <a:rPr lang="en-US" dirty="0" err="1" smtClean="0"/>
              <a:t>Servisy</a:t>
            </a:r>
            <a:r>
              <a:rPr lang="en-US" dirty="0" smtClean="0"/>
              <a:t> </a:t>
            </a:r>
            <a:r>
              <a:rPr lang="en-US" dirty="0" err="1" smtClean="0"/>
              <a:t>poskytují</a:t>
            </a:r>
            <a:r>
              <a:rPr lang="en-US" dirty="0" smtClean="0"/>
              <a:t> </a:t>
            </a:r>
            <a:r>
              <a:rPr lang="en-US" dirty="0" err="1" smtClean="0"/>
              <a:t>pružné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klienta</a:t>
            </a:r>
            <a:r>
              <a:rPr lang="en-US" dirty="0" smtClean="0"/>
              <a:t> </a:t>
            </a:r>
            <a:r>
              <a:rPr lang="en-US" dirty="0" err="1" smtClean="0"/>
              <a:t>orientované</a:t>
            </a:r>
            <a:r>
              <a:rPr lang="en-US" dirty="0" smtClean="0"/>
              <a:t> </a:t>
            </a:r>
            <a:r>
              <a:rPr lang="en-US" dirty="0" err="1" smtClean="0"/>
              <a:t>služby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Kontinuální</a:t>
            </a:r>
            <a:r>
              <a:rPr lang="en-US" dirty="0" smtClean="0"/>
              <a:t> </a:t>
            </a:r>
            <a:r>
              <a:rPr lang="en-US" dirty="0" err="1" smtClean="0"/>
              <a:t>charakter</a:t>
            </a:r>
            <a:r>
              <a:rPr lang="en-US" dirty="0" smtClean="0"/>
              <a:t> </a:t>
            </a:r>
            <a:r>
              <a:rPr lang="en-US" dirty="0" err="1" smtClean="0"/>
              <a:t>pomoci</a:t>
            </a:r>
            <a:r>
              <a:rPr lang="en-US" dirty="0" smtClean="0"/>
              <a:t> a </a:t>
            </a:r>
            <a:r>
              <a:rPr lang="en-US" dirty="0" err="1" smtClean="0"/>
              <a:t>podpory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Koncentrece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prevenci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Srovnání</a:t>
            </a:r>
            <a:r>
              <a:rPr lang="en-US" dirty="0" smtClean="0"/>
              <a:t> </a:t>
            </a:r>
            <a:r>
              <a:rPr lang="en-US" dirty="0" err="1" smtClean="0"/>
              <a:t>dvou</a:t>
            </a:r>
            <a:r>
              <a:rPr lang="en-US" dirty="0" smtClean="0"/>
              <a:t> </a:t>
            </a:r>
            <a:r>
              <a:rPr lang="en-US" dirty="0" err="1" smtClean="0"/>
              <a:t>modelů</a:t>
            </a:r>
            <a:r>
              <a:rPr lang="en-US" dirty="0" smtClean="0"/>
              <a:t> </a:t>
            </a:r>
            <a:r>
              <a:rPr lang="en-US" dirty="0" err="1" smtClean="0"/>
              <a:t>péče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paternalistický</a:t>
            </a:r>
            <a:r>
              <a:rPr lang="en-US" dirty="0" smtClean="0"/>
              <a:t>  -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klienta</a:t>
            </a:r>
            <a:r>
              <a:rPr lang="en-US" dirty="0" smtClean="0"/>
              <a:t> </a:t>
            </a:r>
            <a:r>
              <a:rPr lang="en-US" dirty="0" err="1" smtClean="0"/>
              <a:t>orientovaný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Reakce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potřeby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Chování</a:t>
            </a:r>
            <a:r>
              <a:rPr lang="en-US" dirty="0" smtClean="0"/>
              <a:t> </a:t>
            </a:r>
            <a:r>
              <a:rPr lang="en-US" dirty="0" err="1" smtClean="0"/>
              <a:t>dítěte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Adekvátní</a:t>
            </a:r>
            <a:r>
              <a:rPr lang="en-US" dirty="0" smtClean="0"/>
              <a:t>, </a:t>
            </a:r>
            <a:r>
              <a:rPr lang="en-US" dirty="0" err="1" smtClean="0"/>
              <a:t>konsistentní</a:t>
            </a:r>
            <a:r>
              <a:rPr lang="en-US" dirty="0" smtClean="0"/>
              <a:t>, </a:t>
            </a:r>
            <a:r>
              <a:rPr lang="en-US" dirty="0" err="1" smtClean="0"/>
              <a:t>rychlá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Malá</a:t>
            </a:r>
            <a:r>
              <a:rPr lang="en-US" dirty="0" smtClean="0"/>
              <a:t> </a:t>
            </a:r>
            <a:r>
              <a:rPr lang="en-US" dirty="0" err="1" smtClean="0"/>
              <a:t>či</a:t>
            </a:r>
            <a:r>
              <a:rPr lang="en-US" dirty="0" smtClean="0"/>
              <a:t> </a:t>
            </a:r>
            <a:r>
              <a:rPr lang="en-US" dirty="0" err="1" smtClean="0"/>
              <a:t>žádná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Inkonzistentní-střídání</a:t>
            </a:r>
            <a:r>
              <a:rPr lang="en-US" dirty="0" smtClean="0"/>
              <a:t> </a:t>
            </a:r>
            <a:r>
              <a:rPr lang="en-US" dirty="0" err="1" smtClean="0"/>
              <a:t>odmítání</a:t>
            </a:r>
            <a:r>
              <a:rPr lang="en-US" dirty="0" smtClean="0"/>
              <a:t> a </a:t>
            </a:r>
            <a:r>
              <a:rPr lang="en-US" dirty="0" err="1" smtClean="0"/>
              <a:t>přijetí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Odmítavá</a:t>
            </a:r>
            <a:r>
              <a:rPr lang="en-US" dirty="0" smtClean="0"/>
              <a:t>- </a:t>
            </a:r>
            <a:r>
              <a:rPr lang="en-US" dirty="0" err="1" smtClean="0"/>
              <a:t>zastrašování</a:t>
            </a:r>
            <a:r>
              <a:rPr lang="en-US" dirty="0" smtClean="0"/>
              <a:t>, </a:t>
            </a:r>
            <a:r>
              <a:rPr lang="en-US" dirty="0" err="1" smtClean="0"/>
              <a:t>nerespekt</a:t>
            </a:r>
            <a:r>
              <a:rPr lang="en-US" dirty="0" smtClean="0"/>
              <a:t> </a:t>
            </a:r>
            <a:r>
              <a:rPr lang="en-US" dirty="0" err="1" smtClean="0"/>
              <a:t>hranic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Sebejisté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Odtažité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Hledá</a:t>
            </a:r>
            <a:r>
              <a:rPr lang="en-US" dirty="0" smtClean="0"/>
              <a:t> </a:t>
            </a:r>
            <a:r>
              <a:rPr lang="en-US" dirty="0" err="1" smtClean="0"/>
              <a:t>blízkost</a:t>
            </a:r>
            <a:r>
              <a:rPr lang="en-US" dirty="0" smtClean="0"/>
              <a:t>, </a:t>
            </a:r>
            <a:r>
              <a:rPr lang="en-US" dirty="0" err="1" smtClean="0"/>
              <a:t>zárověń</a:t>
            </a:r>
            <a:r>
              <a:rPr lang="en-US" dirty="0" smtClean="0"/>
              <a:t> </a:t>
            </a:r>
            <a:r>
              <a:rPr lang="en-US" dirty="0" err="1" smtClean="0"/>
              <a:t>jí</a:t>
            </a:r>
            <a:r>
              <a:rPr lang="en-US" dirty="0" smtClean="0"/>
              <a:t> </a:t>
            </a:r>
            <a:r>
              <a:rPr lang="en-US" dirty="0" err="1" smtClean="0"/>
              <a:t>odmítá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Stereotypní</a:t>
            </a:r>
            <a:r>
              <a:rPr lang="en-US" dirty="0" smtClean="0"/>
              <a:t> a </a:t>
            </a:r>
            <a:r>
              <a:rPr lang="en-US" dirty="0" err="1" smtClean="0"/>
              <a:t>zmatené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Attachement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/Main, Solomon/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Odlišné</a:t>
            </a:r>
            <a:r>
              <a:rPr lang="en-US" dirty="0" smtClean="0"/>
              <a:t> </a:t>
            </a:r>
            <a:r>
              <a:rPr lang="en-US" dirty="0" err="1" smtClean="0"/>
              <a:t>kultury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Institucionální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Komunitní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Izolace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komunity</a:t>
            </a:r>
            <a:endParaRPr lang="en-US" dirty="0" smtClean="0"/>
          </a:p>
          <a:p>
            <a:r>
              <a:rPr lang="en-US" dirty="0" err="1" smtClean="0"/>
              <a:t>Nedostatečná</a:t>
            </a:r>
            <a:r>
              <a:rPr lang="en-US" dirty="0" smtClean="0"/>
              <a:t> </a:t>
            </a:r>
            <a:r>
              <a:rPr lang="en-US" dirty="0" err="1" smtClean="0"/>
              <a:t>kontrola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svým</a:t>
            </a:r>
            <a:r>
              <a:rPr lang="en-US" dirty="0" smtClean="0"/>
              <a:t> </a:t>
            </a:r>
            <a:r>
              <a:rPr lang="en-US" dirty="0" err="1" smtClean="0"/>
              <a:t>životem</a:t>
            </a:r>
            <a:endParaRPr lang="en-US" dirty="0" smtClean="0"/>
          </a:p>
          <a:p>
            <a:r>
              <a:rPr lang="en-US" dirty="0" err="1" smtClean="0"/>
              <a:t>Paternalistické</a:t>
            </a:r>
            <a:r>
              <a:rPr lang="en-US" dirty="0" smtClean="0"/>
              <a:t> </a:t>
            </a:r>
            <a:r>
              <a:rPr lang="en-US" dirty="0" err="1" smtClean="0"/>
              <a:t>vztahy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Rigiditata</a:t>
            </a:r>
            <a:r>
              <a:rPr lang="en-US" dirty="0" smtClean="0"/>
              <a:t> a </a:t>
            </a:r>
            <a:r>
              <a:rPr lang="en-US" dirty="0" err="1" smtClean="0"/>
              <a:t>rutinní</a:t>
            </a:r>
            <a:r>
              <a:rPr lang="en-US" dirty="0" smtClean="0"/>
              <a:t> </a:t>
            </a:r>
            <a:r>
              <a:rPr lang="en-US" dirty="0" err="1" smtClean="0"/>
              <a:t>přístupy</a:t>
            </a:r>
            <a:endParaRPr lang="en-US" dirty="0" smtClean="0"/>
          </a:p>
          <a:p>
            <a:r>
              <a:rPr lang="en-US" dirty="0" err="1" smtClean="0"/>
              <a:t>Pravidla</a:t>
            </a:r>
            <a:r>
              <a:rPr lang="en-US" dirty="0" smtClean="0"/>
              <a:t> </a:t>
            </a:r>
            <a:r>
              <a:rPr lang="en-US" dirty="0" err="1" smtClean="0"/>
              <a:t>instituce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důležitější</a:t>
            </a:r>
            <a:r>
              <a:rPr lang="en-US" dirty="0" smtClean="0"/>
              <a:t> </a:t>
            </a:r>
            <a:r>
              <a:rPr lang="en-US" dirty="0" err="1" smtClean="0"/>
              <a:t>naž</a:t>
            </a:r>
            <a:r>
              <a:rPr lang="en-US" dirty="0" smtClean="0"/>
              <a:t> </a:t>
            </a:r>
            <a:r>
              <a:rPr lang="en-US" dirty="0" err="1" smtClean="0"/>
              <a:t>potřeby</a:t>
            </a:r>
            <a:r>
              <a:rPr lang="en-US" dirty="0" smtClean="0"/>
              <a:t> </a:t>
            </a:r>
            <a:r>
              <a:rPr lang="en-US" dirty="0" err="1" smtClean="0"/>
              <a:t>klientů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Zapojení</a:t>
            </a:r>
            <a:r>
              <a:rPr lang="en-US" dirty="0" smtClean="0"/>
              <a:t> do </a:t>
            </a:r>
            <a:r>
              <a:rPr lang="en-US" dirty="0" err="1" smtClean="0"/>
              <a:t>komunity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Zapojení</a:t>
            </a:r>
            <a:r>
              <a:rPr lang="en-US" dirty="0" smtClean="0"/>
              <a:t> do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rozhodovacích</a:t>
            </a:r>
            <a:r>
              <a:rPr lang="en-US" dirty="0" smtClean="0"/>
              <a:t> </a:t>
            </a:r>
            <a:r>
              <a:rPr lang="en-US" dirty="0" err="1" smtClean="0"/>
              <a:t>procesů</a:t>
            </a:r>
            <a:endParaRPr lang="en-US" dirty="0" smtClean="0"/>
          </a:p>
          <a:p>
            <a:r>
              <a:rPr lang="en-US" dirty="0" err="1" smtClean="0"/>
              <a:t>Partnerství</a:t>
            </a:r>
            <a:endParaRPr lang="en-US" dirty="0" smtClean="0"/>
          </a:p>
          <a:p>
            <a:r>
              <a:rPr lang="en-US" dirty="0" err="1" smtClean="0"/>
              <a:t>Flexibilita</a:t>
            </a:r>
            <a:r>
              <a:rPr lang="en-US" dirty="0" smtClean="0"/>
              <a:t> a </a:t>
            </a:r>
            <a:r>
              <a:rPr lang="en-US" dirty="0" err="1" smtClean="0"/>
              <a:t>komplexnost</a:t>
            </a:r>
            <a:endParaRPr lang="en-US" dirty="0" smtClean="0"/>
          </a:p>
          <a:p>
            <a:r>
              <a:rPr lang="en-US" dirty="0" err="1" smtClean="0"/>
              <a:t>Individuální</a:t>
            </a:r>
            <a:r>
              <a:rPr lang="en-US" dirty="0" smtClean="0"/>
              <a:t> </a:t>
            </a:r>
            <a:r>
              <a:rPr lang="en-US" dirty="0" err="1" smtClean="0"/>
              <a:t>přístup</a:t>
            </a:r>
            <a:endParaRPr lang="en-US" dirty="0" smtClean="0"/>
          </a:p>
          <a:p>
            <a:r>
              <a:rPr lang="en-US" dirty="0" err="1" smtClean="0"/>
              <a:t>Klient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centru</a:t>
            </a:r>
            <a:r>
              <a:rPr lang="en-US" dirty="0" smtClean="0"/>
              <a:t> </a:t>
            </a:r>
            <a:r>
              <a:rPr lang="en-US" dirty="0" err="1" smtClean="0"/>
              <a:t>pozornosti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Relevantní</a:t>
            </a:r>
            <a:r>
              <a:rPr lang="en-US" dirty="0" smtClean="0"/>
              <a:t> </a:t>
            </a:r>
            <a:r>
              <a:rPr lang="en-US" dirty="0" err="1" smtClean="0"/>
              <a:t>úmluvy</a:t>
            </a:r>
            <a:r>
              <a:rPr lang="en-US" dirty="0" smtClean="0"/>
              <a:t> 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Ůmluva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právech</a:t>
            </a:r>
            <a:r>
              <a:rPr lang="en-US" dirty="0" smtClean="0"/>
              <a:t> </a:t>
            </a:r>
            <a:r>
              <a:rPr lang="en-US" dirty="0" err="1" smtClean="0"/>
              <a:t>osob</a:t>
            </a:r>
            <a:r>
              <a:rPr lang="en-US" dirty="0" smtClean="0"/>
              <a:t> se </a:t>
            </a:r>
            <a:r>
              <a:rPr lang="en-US" dirty="0" err="1" smtClean="0"/>
              <a:t>zdravotním</a:t>
            </a:r>
            <a:r>
              <a:rPr lang="en-US" dirty="0" smtClean="0"/>
              <a:t> </a:t>
            </a:r>
            <a:r>
              <a:rPr lang="en-US" dirty="0" err="1" smtClean="0"/>
              <a:t>postižením</a:t>
            </a:r>
            <a:endParaRPr lang="en-US" dirty="0" smtClean="0"/>
          </a:p>
          <a:p>
            <a:r>
              <a:rPr lang="en-US" dirty="0" err="1" smtClean="0"/>
              <a:t>Declarace</a:t>
            </a:r>
            <a:r>
              <a:rPr lang="en-US" dirty="0" smtClean="0"/>
              <a:t> </a:t>
            </a:r>
            <a:r>
              <a:rPr lang="en-US" dirty="0" err="1" smtClean="0"/>
              <a:t>práv</a:t>
            </a:r>
            <a:r>
              <a:rPr lang="en-US" dirty="0" smtClean="0"/>
              <a:t> </a:t>
            </a:r>
            <a:r>
              <a:rPr lang="en-US" dirty="0" err="1" smtClean="0"/>
              <a:t>osob</a:t>
            </a:r>
            <a:r>
              <a:rPr lang="en-US" dirty="0" smtClean="0"/>
              <a:t> se </a:t>
            </a:r>
            <a:r>
              <a:rPr lang="en-US" dirty="0" err="1" smtClean="0"/>
              <a:t>zdravotním</a:t>
            </a:r>
            <a:r>
              <a:rPr lang="en-US" dirty="0" smtClean="0"/>
              <a:t> </a:t>
            </a:r>
            <a:r>
              <a:rPr lang="en-US" dirty="0" err="1" smtClean="0"/>
              <a:t>postižením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Standardní</a:t>
            </a:r>
            <a:r>
              <a:rPr lang="en-US" dirty="0" smtClean="0"/>
              <a:t> </a:t>
            </a:r>
            <a:r>
              <a:rPr lang="en-US" dirty="0" err="1" smtClean="0"/>
              <a:t>pravidla</a:t>
            </a:r>
            <a:r>
              <a:rPr lang="en-US" dirty="0" smtClean="0"/>
              <a:t> </a:t>
            </a:r>
            <a:r>
              <a:rPr lang="en-US" dirty="0" err="1" smtClean="0"/>
              <a:t>stejných</a:t>
            </a:r>
            <a:r>
              <a:rPr lang="en-US" dirty="0" smtClean="0"/>
              <a:t> </a:t>
            </a:r>
            <a:r>
              <a:rPr lang="en-US" dirty="0" err="1" smtClean="0"/>
              <a:t>příležitostí</a:t>
            </a:r>
            <a:r>
              <a:rPr lang="en-US" dirty="0" smtClean="0"/>
              <a:t> </a:t>
            </a:r>
            <a:r>
              <a:rPr lang="en-US" dirty="0" err="1" smtClean="0"/>
              <a:t>osob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postižením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Deklarace</a:t>
            </a:r>
            <a:r>
              <a:rPr lang="en-US" dirty="0" smtClean="0"/>
              <a:t> </a:t>
            </a:r>
            <a:r>
              <a:rPr lang="en-US" dirty="0" err="1" smtClean="0"/>
              <a:t>práv</a:t>
            </a:r>
            <a:r>
              <a:rPr lang="en-US" dirty="0" smtClean="0"/>
              <a:t> </a:t>
            </a:r>
            <a:r>
              <a:rPr lang="en-US" dirty="0" err="1" smtClean="0"/>
              <a:t>osob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mentální</a:t>
            </a:r>
            <a:r>
              <a:rPr lang="en-US" dirty="0" smtClean="0"/>
              <a:t> </a:t>
            </a:r>
            <a:r>
              <a:rPr lang="en-US" dirty="0" err="1" smtClean="0"/>
              <a:t>retardací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Úmluva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právech</a:t>
            </a:r>
            <a:r>
              <a:rPr lang="en-US" dirty="0" smtClean="0"/>
              <a:t> </a:t>
            </a:r>
            <a:r>
              <a:rPr lang="en-US" dirty="0" err="1" smtClean="0"/>
              <a:t>dítěte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Principy</a:t>
            </a:r>
            <a:r>
              <a:rPr lang="en-US" dirty="0" smtClean="0"/>
              <a:t> </a:t>
            </a:r>
            <a:r>
              <a:rPr lang="en-US" dirty="0" err="1" smtClean="0"/>
              <a:t>alternatívní</a:t>
            </a:r>
            <a:r>
              <a:rPr lang="en-US" dirty="0" smtClean="0"/>
              <a:t> </a:t>
            </a:r>
            <a:r>
              <a:rPr lang="en-US" dirty="0" err="1" smtClean="0"/>
              <a:t>péče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děti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Principy</a:t>
            </a:r>
            <a:r>
              <a:rPr lang="en-US" dirty="0" smtClean="0"/>
              <a:t>  </a:t>
            </a:r>
            <a:r>
              <a:rPr lang="en-US" dirty="0" err="1" smtClean="0"/>
              <a:t>péče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osoby</a:t>
            </a:r>
            <a:r>
              <a:rPr lang="en-US" dirty="0" smtClean="0"/>
              <a:t> </a:t>
            </a:r>
            <a:r>
              <a:rPr lang="en-US" dirty="0" err="1" smtClean="0"/>
              <a:t>vyššího</a:t>
            </a:r>
            <a:r>
              <a:rPr lang="en-US" dirty="0" smtClean="0"/>
              <a:t> </a:t>
            </a:r>
            <a:r>
              <a:rPr lang="en-US" dirty="0" err="1" smtClean="0"/>
              <a:t>věku</a:t>
            </a:r>
            <a:r>
              <a:rPr lang="en-US" dirty="0" smtClean="0"/>
              <a:t> </a:t>
            </a:r>
          </a:p>
          <a:p>
            <a:r>
              <a:rPr lang="en-US" dirty="0" smtClean="0"/>
              <a:t>CM/Rec(2010)o </a:t>
            </a:r>
            <a:r>
              <a:rPr lang="en-US" dirty="0" err="1" smtClean="0"/>
              <a:t>deinstitutionalizaci</a:t>
            </a:r>
            <a:r>
              <a:rPr lang="en-US" dirty="0" smtClean="0"/>
              <a:t> a </a:t>
            </a:r>
            <a:r>
              <a:rPr lang="en-US" dirty="0" err="1" smtClean="0"/>
              <a:t>životě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komunitě</a:t>
            </a:r>
            <a:r>
              <a:rPr lang="en-US" dirty="0" smtClean="0"/>
              <a:t> </a:t>
            </a:r>
            <a:r>
              <a:rPr lang="en-US" dirty="0" err="1" smtClean="0"/>
              <a:t>zdravotně</a:t>
            </a:r>
            <a:r>
              <a:rPr lang="en-US" dirty="0" smtClean="0"/>
              <a:t> </a:t>
            </a:r>
            <a:r>
              <a:rPr lang="en-US" dirty="0" err="1" smtClean="0"/>
              <a:t>postižených</a:t>
            </a:r>
            <a:r>
              <a:rPr lang="en-US" dirty="0" smtClean="0"/>
              <a:t> </a:t>
            </a:r>
            <a:r>
              <a:rPr lang="en-US" dirty="0" err="1" smtClean="0"/>
              <a:t>dětí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 	</a:t>
            </a:r>
            <a:br>
              <a:rPr lang="en-US" b="1" dirty="0" smtClean="0"/>
            </a:br>
            <a:r>
              <a:rPr lang="en-US" b="1" dirty="0" smtClean="0"/>
              <a:t>ČL. 19 ÚPOZP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Nezávislý</a:t>
            </a:r>
            <a:r>
              <a:rPr lang="en-US" b="1" dirty="0" smtClean="0"/>
              <a:t> </a:t>
            </a:r>
            <a:r>
              <a:rPr lang="en-US" b="1" dirty="0" err="1" smtClean="0"/>
              <a:t>život</a:t>
            </a:r>
            <a:r>
              <a:rPr lang="en-US" b="1" dirty="0" smtClean="0"/>
              <a:t> a </a:t>
            </a:r>
            <a:r>
              <a:rPr lang="en-US" b="1" dirty="0" err="1" smtClean="0"/>
              <a:t>zapojení</a:t>
            </a:r>
            <a:r>
              <a:rPr lang="en-US" b="1" dirty="0" smtClean="0"/>
              <a:t> do </a:t>
            </a:r>
            <a:r>
              <a:rPr lang="en-US" b="1" dirty="0" err="1" smtClean="0"/>
              <a:t>komunity</a:t>
            </a:r>
            <a:endParaRPr lang="en-US" b="1" dirty="0" smtClean="0"/>
          </a:p>
          <a:p>
            <a:pPr>
              <a:buFont typeface="Wingdings" charset="2"/>
              <a:buChar char="u"/>
            </a:pPr>
            <a:r>
              <a:rPr lang="en-US" dirty="0" err="1" smtClean="0"/>
              <a:t>Žít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komunitě</a:t>
            </a:r>
            <a:r>
              <a:rPr lang="en-US" dirty="0" smtClean="0"/>
              <a:t>- 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potřebnou</a:t>
            </a:r>
            <a:r>
              <a:rPr lang="en-US" dirty="0" smtClean="0"/>
              <a:t> </a:t>
            </a:r>
            <a:r>
              <a:rPr lang="en-US" dirty="0" err="1" smtClean="0"/>
              <a:t>asistencí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err="1" smtClean="0"/>
              <a:t>Plné</a:t>
            </a:r>
            <a:r>
              <a:rPr lang="en-US" dirty="0" smtClean="0"/>
              <a:t> </a:t>
            </a:r>
            <a:r>
              <a:rPr lang="en-US" dirty="0" err="1" smtClean="0"/>
              <a:t>zapojení</a:t>
            </a:r>
            <a:r>
              <a:rPr lang="en-US" dirty="0" smtClean="0"/>
              <a:t> a </a:t>
            </a:r>
            <a:r>
              <a:rPr lang="en-US" dirty="0" err="1" smtClean="0"/>
              <a:t>participace</a:t>
            </a:r>
            <a:r>
              <a:rPr lang="en-US" dirty="0" smtClean="0"/>
              <a:t>- </a:t>
            </a:r>
            <a:r>
              <a:rPr lang="en-US" dirty="0" err="1" smtClean="0"/>
              <a:t>dostupnost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sliužeb</a:t>
            </a:r>
            <a:r>
              <a:rPr lang="en-US" dirty="0" smtClean="0"/>
              <a:t> </a:t>
            </a:r>
            <a:r>
              <a:rPr lang="en-US" dirty="0" err="1" smtClean="0"/>
              <a:t>existujících</a:t>
            </a:r>
            <a:r>
              <a:rPr lang="en-US" dirty="0" smtClean="0"/>
              <a:t> pro </a:t>
            </a:r>
            <a:r>
              <a:rPr lang="en-US" dirty="0" err="1" smtClean="0"/>
              <a:t>běžnou</a:t>
            </a:r>
            <a:r>
              <a:rPr lang="en-US" dirty="0" smtClean="0"/>
              <a:t> </a:t>
            </a:r>
            <a:r>
              <a:rPr lang="en-US" dirty="0" err="1" smtClean="0"/>
              <a:t>komunitu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 </a:t>
            </a:r>
            <a:r>
              <a:rPr lang="en-US" dirty="0" err="1" smtClean="0"/>
              <a:t>volba</a:t>
            </a:r>
            <a:r>
              <a:rPr lang="en-US" dirty="0" smtClean="0"/>
              <a:t> </a:t>
            </a:r>
            <a:r>
              <a:rPr lang="en-US" dirty="0" err="1" smtClean="0"/>
              <a:t>stejná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mají</a:t>
            </a:r>
            <a:r>
              <a:rPr lang="en-US" dirty="0" smtClean="0"/>
              <a:t> </a:t>
            </a:r>
            <a:r>
              <a:rPr lang="en-US" dirty="0" err="1" smtClean="0"/>
              <a:t>ostatní</a:t>
            </a:r>
            <a:r>
              <a:rPr lang="en-US" dirty="0" smtClean="0"/>
              <a:t>: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 </a:t>
            </a:r>
            <a:r>
              <a:rPr lang="en-US" dirty="0" err="1" smtClean="0"/>
              <a:t>kým</a:t>
            </a:r>
            <a:r>
              <a:rPr lang="en-US" dirty="0" smtClean="0"/>
              <a:t> </a:t>
            </a:r>
            <a:r>
              <a:rPr lang="en-US" dirty="0" err="1" smtClean="0"/>
              <a:t>žít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žít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1042</TotalTime>
  <Words>963</Words>
  <Application>Microsoft Office PowerPoint</Application>
  <PresentationFormat>Předvádění na obrazovce (4:3)</PresentationFormat>
  <Paragraphs>221</Paragraphs>
  <Slides>22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Civic</vt:lpstr>
      <vt:lpstr>Výchozí návrh</vt:lpstr>
      <vt:lpstr> Překážky deinstitucionalizace a jejich řešení</vt:lpstr>
      <vt:lpstr>Překážky deinstitucionalizace a možnosti jejich řešení</vt:lpstr>
      <vt:lpstr>Jeden podobný “příběh” dva odlišné osudy</vt:lpstr>
      <vt:lpstr>Prezentace aplikace PowerPoint</vt:lpstr>
      <vt:lpstr>Srovnání dvou modelů péče: paternalistický  -na klienta orientovaný</vt:lpstr>
      <vt:lpstr>Attachement /Main, Solomon/</vt:lpstr>
      <vt:lpstr>Odlišné kultury</vt:lpstr>
      <vt:lpstr>Relevantní úmluvy SN</vt:lpstr>
      <vt:lpstr>     ČL. 19 ÚPOZP </vt:lpstr>
      <vt:lpstr>Fáze uchopení “transformace”</vt:lpstr>
      <vt:lpstr>  </vt:lpstr>
      <vt:lpstr>HUMANIZACE</vt:lpstr>
      <vt:lpstr>Investovat nebo opustit?</vt:lpstr>
      <vt:lpstr>Úspěšná strategie</vt:lpstr>
      <vt:lpstr>Proces změny služeb</vt:lpstr>
      <vt:lpstr>Výsledný systém  služeb</vt:lpstr>
      <vt:lpstr>Klienti</vt:lpstr>
      <vt:lpstr>Zaměstnanci </vt:lpstr>
      <vt:lpstr>Veřejnost- místní komunita</vt:lpstr>
      <vt:lpstr>Politická reprezentace</vt:lpstr>
      <vt:lpstr>Deinstitucionalizace</vt:lpstr>
      <vt:lpstr>Děkuji za pozornost</vt:lpstr>
    </vt:vector>
  </TitlesOfParts>
  <Company>Lumos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Překážky deinstitucionalizace a možnosti jejich řešení</dc:title>
  <dc:creator>Jan Pfeiffer</dc:creator>
  <cp:lastModifiedBy>Jana Kofránková</cp:lastModifiedBy>
  <cp:revision>3</cp:revision>
  <dcterms:created xsi:type="dcterms:W3CDTF">2011-02-23T12:21:43Z</dcterms:created>
  <dcterms:modified xsi:type="dcterms:W3CDTF">2011-02-26T14:09:22Z</dcterms:modified>
</cp:coreProperties>
</file>