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7" r:id="rId4"/>
    <p:sldId id="259" r:id="rId5"/>
    <p:sldId id="260" r:id="rId6"/>
    <p:sldId id="261" r:id="rId7"/>
    <p:sldId id="284" r:id="rId8"/>
    <p:sldId id="262" r:id="rId9"/>
    <p:sldId id="263" r:id="rId10"/>
    <p:sldId id="264" r:id="rId11"/>
    <p:sldId id="285" r:id="rId12"/>
    <p:sldId id="286" r:id="rId13"/>
    <p:sldId id="265" r:id="rId14"/>
    <p:sldId id="266" r:id="rId15"/>
    <p:sldId id="267" r:id="rId16"/>
    <p:sldId id="269" r:id="rId17"/>
    <p:sldId id="272" r:id="rId18"/>
    <p:sldId id="278" r:id="rId19"/>
    <p:sldId id="274" r:id="rId20"/>
    <p:sldId id="287" r:id="rId21"/>
    <p:sldId id="288"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Střední styl 4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2B3E406-5CED-4C94-BCB7-87CD4C9865D6}" type="datetimeFigureOut">
              <a:rPr lang="cs-CZ" smtClean="0"/>
              <a:pPr/>
              <a:t>26.2.2011</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37531A60-65A4-4D19-9992-AF844B4D0DC2}"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32B3E406-5CED-4C94-BCB7-87CD4C9865D6}" type="datetimeFigureOut">
              <a:rPr lang="cs-CZ" smtClean="0"/>
              <a:pPr/>
              <a:t>26.2.2011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531A60-65A4-4D19-9992-AF844B4D0DC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32B3E406-5CED-4C94-BCB7-87CD4C9865D6}" type="datetimeFigureOut">
              <a:rPr lang="cs-CZ" smtClean="0"/>
              <a:pPr/>
              <a:t>26.2.2011</a:t>
            </a:fld>
            <a:endParaRPr lang="cs-CZ"/>
          </a:p>
        </p:txBody>
      </p:sp>
      <p:sp>
        <p:nvSpPr>
          <p:cNvPr id="5" name="Zástupný symbol pro zápatí 4"/>
          <p:cNvSpPr>
            <a:spLocks noGrp="1"/>
          </p:cNvSpPr>
          <p:nvPr>
            <p:ph type="ftr" sz="quarter" idx="11"/>
          </p:nvPr>
        </p:nvSpPr>
        <p:spPr>
          <a:xfrm>
            <a:off x="457201" y="6248207"/>
            <a:ext cx="5573483" cy="365125"/>
          </a:xfrm>
        </p:spPr>
        <p:txBody>
          <a:bodyPr/>
          <a:lstStyle/>
          <a:p>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37531A60-65A4-4D19-9992-AF844B4D0DC2}"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32B3E406-5CED-4C94-BCB7-87CD4C9865D6}" type="datetimeFigureOut">
              <a:rPr lang="cs-CZ" smtClean="0"/>
              <a:pPr/>
              <a:t>26.2.2011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37531A60-65A4-4D19-9992-AF844B4D0DC2}" type="slidenum">
              <a:rPr lang="cs-CZ" smtClean="0"/>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32B3E406-5CED-4C94-BCB7-87CD4C9865D6}" type="datetimeFigureOut">
              <a:rPr lang="cs-CZ" smtClean="0"/>
              <a:pPr/>
              <a:t>26.2.2011</a:t>
            </a:fld>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7531A60-65A4-4D19-9992-AF844B4D0DC2}" type="slidenum">
              <a:rPr lang="cs-CZ" smtClean="0"/>
              <a:pPr/>
              <a:t>‹#›</a:t>
            </a:fld>
            <a:endParaRPr lang="cs-CZ"/>
          </a:p>
        </p:txBody>
      </p:sp>
      <p:sp>
        <p:nvSpPr>
          <p:cNvPr id="14" name="Zástupný symbol pro zápatí 13"/>
          <p:cNvSpPr>
            <a:spLocks noGrp="1"/>
          </p:cNvSpPr>
          <p:nvPr>
            <p:ph type="ftr" sz="quarter" idx="12"/>
          </p:nvPr>
        </p:nvSpPr>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8" name="Zástupný symbol pro datum 7"/>
          <p:cNvSpPr>
            <a:spLocks noGrp="1"/>
          </p:cNvSpPr>
          <p:nvPr>
            <p:ph type="dt" sz="half" idx="15"/>
          </p:nvPr>
        </p:nvSpPr>
        <p:spPr/>
        <p:txBody>
          <a:bodyPr rtlCol="0"/>
          <a:lstStyle/>
          <a:p>
            <a:fld id="{32B3E406-5CED-4C94-BCB7-87CD4C9865D6}" type="datetimeFigureOut">
              <a:rPr lang="cs-CZ" smtClean="0"/>
              <a:pPr/>
              <a:t>26.2.2011</a:t>
            </a:fld>
            <a:endParaRPr lang="cs-CZ"/>
          </a:p>
        </p:txBody>
      </p:sp>
      <p:sp>
        <p:nvSpPr>
          <p:cNvPr id="10" name="Zástupný symbol pro číslo snímku 9"/>
          <p:cNvSpPr>
            <a:spLocks noGrp="1"/>
          </p:cNvSpPr>
          <p:nvPr>
            <p:ph type="sldNum" sz="quarter" idx="16"/>
          </p:nvPr>
        </p:nvSpPr>
        <p:spPr/>
        <p:txBody>
          <a:bodyPr rtlCol="0"/>
          <a:lstStyle/>
          <a:p>
            <a:fld id="{37531A60-65A4-4D19-9992-AF844B4D0DC2}" type="slidenum">
              <a:rPr lang="cs-CZ" smtClean="0"/>
              <a:pPr/>
              <a:t>‹#›</a:t>
            </a:fld>
            <a:endParaRPr lang="cs-CZ"/>
          </a:p>
        </p:txBody>
      </p:sp>
      <p:sp>
        <p:nvSpPr>
          <p:cNvPr id="12" name="Zástupný symbol pro zápatí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smtClean="0"/>
              <a:t>Klepnutím lze upravit styl předlohy nadpisů.</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5"/>
          </p:nvPr>
        </p:nvSpPr>
        <p:spPr/>
        <p:txBody>
          <a:bodyPr rtlCol="0"/>
          <a:lstStyle/>
          <a:p>
            <a:fld id="{32B3E406-5CED-4C94-BCB7-87CD4C9865D6}" type="datetimeFigureOut">
              <a:rPr lang="cs-CZ" smtClean="0"/>
              <a:pPr/>
              <a:t>26.2.2011</a:t>
            </a:fld>
            <a:endParaRPr lang="cs-CZ"/>
          </a:p>
        </p:txBody>
      </p:sp>
      <p:sp>
        <p:nvSpPr>
          <p:cNvPr id="12" name="Zástupný symbol pro číslo snímku 11"/>
          <p:cNvSpPr>
            <a:spLocks noGrp="1"/>
          </p:cNvSpPr>
          <p:nvPr>
            <p:ph type="sldNum" sz="quarter" idx="16"/>
          </p:nvPr>
        </p:nvSpPr>
        <p:spPr/>
        <p:txBody>
          <a:bodyPr rtlCol="0"/>
          <a:lstStyle/>
          <a:p>
            <a:fld id="{37531A60-65A4-4D19-9992-AF844B4D0DC2}" type="slidenum">
              <a:rPr lang="cs-CZ" smtClean="0"/>
              <a:pPr/>
              <a:t>‹#›</a:t>
            </a:fld>
            <a:endParaRPr lang="cs-CZ"/>
          </a:p>
        </p:txBody>
      </p:sp>
      <p:sp>
        <p:nvSpPr>
          <p:cNvPr id="14" name="Zástupný symbol pro zápatí 13"/>
          <p:cNvSpPr>
            <a:spLocks noGrp="1"/>
          </p:cNvSpPr>
          <p:nvPr>
            <p:ph type="ftr" sz="quarter" idx="17"/>
          </p:nvPr>
        </p:nvSpPr>
        <p:spPr/>
        <p:txBody>
          <a:bodyPr rtlCol="0"/>
          <a:lstStyle/>
          <a:p>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32B3E406-5CED-4C94-BCB7-87CD4C9865D6}" type="datetimeFigureOut">
              <a:rPr lang="cs-CZ" smtClean="0"/>
              <a:pPr/>
              <a:t>26.2.2011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37531A60-65A4-4D19-9992-AF844B4D0DC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2B3E406-5CED-4C94-BCB7-87CD4C9865D6}" type="datetimeFigureOut">
              <a:rPr lang="cs-CZ" smtClean="0"/>
              <a:pPr/>
              <a:t>26.2.2011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37531A60-65A4-4D19-9992-AF844B4D0DC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32B3E406-5CED-4C94-BCB7-87CD4C9865D6}" type="datetimeFigureOut">
              <a:rPr lang="cs-CZ" smtClean="0"/>
              <a:pPr/>
              <a:t>26.2.2011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37531A60-65A4-4D19-9992-AF844B4D0DC2}" type="slidenum">
              <a:rPr lang="cs-CZ" smtClean="0"/>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smtClean="0"/>
              <a:t>Klepnutím lze upravit styl předlohy nadpisů.</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fld id="{32B3E406-5CED-4C94-BCB7-87CD4C9865D6}" type="datetimeFigureOut">
              <a:rPr lang="cs-CZ" smtClean="0"/>
              <a:pPr/>
              <a:t>26.2.2011</a:t>
            </a:fld>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37531A60-65A4-4D19-9992-AF844B4D0DC2}" type="slidenum">
              <a:rPr lang="cs-CZ" smtClean="0"/>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smtClean="0"/>
              <a:t>Klepnutím na ikonu přidáte obrázek.</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2B3E406-5CED-4C94-BCB7-87CD4C9865D6}" type="datetimeFigureOut">
              <a:rPr lang="cs-CZ" smtClean="0"/>
              <a:pPr/>
              <a:t>26.2.2011</a:t>
            </a:fld>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7531A60-65A4-4D19-9992-AF844B4D0DC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1520" y="692696"/>
            <a:ext cx="8587680" cy="5174704"/>
          </a:xfrm>
        </p:spPr>
        <p:txBody>
          <a:bodyPr>
            <a:normAutofit/>
          </a:bodyPr>
          <a:lstStyle/>
          <a:p>
            <a:pPr algn="ctr"/>
            <a:r>
              <a:rPr lang="cs-CZ" sz="4000" b="1" dirty="0" err="1" smtClean="0"/>
              <a:t>Institucionalizace</a:t>
            </a:r>
            <a:r>
              <a:rPr lang="cs-CZ" sz="4000" b="1" dirty="0" smtClean="0"/>
              <a:t> </a:t>
            </a:r>
            <a:br>
              <a:rPr lang="cs-CZ" sz="4000" b="1" dirty="0" smtClean="0"/>
            </a:br>
            <a:r>
              <a:rPr lang="cs-CZ" sz="4000" b="1" dirty="0" smtClean="0"/>
              <a:t>jako překážka sociální inkluze osob se zdravotním postižením</a:t>
            </a:r>
            <a:r>
              <a:rPr lang="cs-CZ" b="1" dirty="0" smtClean="0"/>
              <a:t/>
            </a:r>
            <a:br>
              <a:rPr lang="cs-CZ" b="1" dirty="0" smtClean="0"/>
            </a:br>
            <a:r>
              <a:rPr lang="cs-CZ" b="1" dirty="0" smtClean="0"/>
              <a:t/>
            </a:r>
            <a:br>
              <a:rPr lang="cs-CZ" b="1" dirty="0" smtClean="0"/>
            </a:br>
            <a:r>
              <a:rPr lang="cs-CZ" sz="3200" b="1" dirty="0" smtClean="0"/>
              <a:t>Soňa Vávrová</a:t>
            </a:r>
            <a:r>
              <a:rPr lang="cs-CZ" dirty="0" smtClean="0"/>
              <a:t/>
            </a:r>
            <a:br>
              <a:rPr lang="cs-CZ" dirty="0" smtClean="0"/>
            </a:br>
            <a:r>
              <a:rPr lang="cs-CZ" dirty="0" smtClean="0"/>
              <a:t> </a:t>
            </a:r>
            <a:br>
              <a:rPr lang="cs-CZ" dirty="0" smtClean="0"/>
            </a:br>
            <a:endParaRPr lang="cs-CZ" dirty="0"/>
          </a:p>
        </p:txBody>
      </p:sp>
      <p:sp>
        <p:nvSpPr>
          <p:cNvPr id="3" name="Podnadpis 2"/>
          <p:cNvSpPr>
            <a:spLocks noGrp="1"/>
          </p:cNvSpPr>
          <p:nvPr>
            <p:ph type="subTitle" idx="1"/>
          </p:nvPr>
        </p:nvSpPr>
        <p:spPr/>
        <p:txBody>
          <a:bodyPr>
            <a:normAutofit fontScale="85000" lnSpcReduction="20000"/>
          </a:bodyPr>
          <a:lstStyle/>
          <a:p>
            <a:r>
              <a:rPr lang="cs-CZ" dirty="0" smtClean="0"/>
              <a:t>Ústav pedagogických věd Fakulty humanitních studií Univerzity Tomáše Bati ve Zlíně</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Sociální izolace </a:t>
            </a:r>
            <a:br>
              <a:rPr lang="cs-CZ" sz="3200" b="1" dirty="0" smtClean="0"/>
            </a:br>
            <a:r>
              <a:rPr lang="cs-CZ" sz="3200" b="1" dirty="0" smtClean="0"/>
              <a:t>jako důsledek sociální </a:t>
            </a:r>
            <a:r>
              <a:rPr lang="cs-CZ" sz="3200" b="1" dirty="0" err="1" smtClean="0"/>
              <a:t>exkluze</a:t>
            </a:r>
            <a:endParaRPr lang="cs-CZ" sz="3200" dirty="0"/>
          </a:p>
        </p:txBody>
      </p:sp>
      <p:sp>
        <p:nvSpPr>
          <p:cNvPr id="3" name="Zástupný symbol pro obsah 2"/>
          <p:cNvSpPr>
            <a:spLocks noGrp="1"/>
          </p:cNvSpPr>
          <p:nvPr>
            <p:ph sz="quarter" idx="1"/>
          </p:nvPr>
        </p:nvSpPr>
        <p:spPr>
          <a:xfrm>
            <a:off x="0" y="1600200"/>
            <a:ext cx="9144000" cy="5257800"/>
          </a:xfrm>
        </p:spPr>
        <p:txBody>
          <a:bodyPr>
            <a:normAutofit lnSpcReduction="10000"/>
          </a:bodyPr>
          <a:lstStyle/>
          <a:p>
            <a:pPr>
              <a:buNone/>
            </a:pPr>
            <a:r>
              <a:rPr lang="cs-CZ" dirty="0" smtClean="0"/>
              <a:t>	Možné příčiny sociální </a:t>
            </a:r>
            <a:r>
              <a:rPr lang="cs-CZ" dirty="0" smtClean="0"/>
              <a:t>izolace v přirozeném prostředí: </a:t>
            </a:r>
            <a:endParaRPr lang="cs-CZ" dirty="0" smtClean="0"/>
          </a:p>
          <a:p>
            <a:pPr>
              <a:buNone/>
            </a:pPr>
            <a:r>
              <a:rPr lang="cs-CZ" dirty="0" smtClean="0"/>
              <a:t>	- dlouhodobá nezaměstnanost, </a:t>
            </a:r>
          </a:p>
          <a:p>
            <a:pPr>
              <a:buNone/>
            </a:pPr>
            <a:r>
              <a:rPr lang="cs-CZ" dirty="0" smtClean="0"/>
              <a:t>	- závislost na sociálních dávkách, </a:t>
            </a:r>
          </a:p>
          <a:p>
            <a:pPr>
              <a:buNone/>
            </a:pPr>
            <a:r>
              <a:rPr lang="cs-CZ" dirty="0" smtClean="0"/>
              <a:t>	- špatný zdravotní stav, </a:t>
            </a:r>
          </a:p>
          <a:p>
            <a:pPr>
              <a:buNone/>
            </a:pPr>
            <a:r>
              <a:rPr lang="cs-CZ" dirty="0" smtClean="0"/>
              <a:t>	- rozpad rodiny apod. </a:t>
            </a:r>
          </a:p>
          <a:p>
            <a:pPr>
              <a:buNone/>
            </a:pPr>
            <a:r>
              <a:rPr lang="cs-CZ" dirty="0" smtClean="0"/>
              <a:t>	Důsledek         adaptace na podmínky sociálního vyloučení </a:t>
            </a:r>
          </a:p>
          <a:p>
            <a:pPr>
              <a:buNone/>
            </a:pPr>
            <a:r>
              <a:rPr lang="cs-CZ" dirty="0" smtClean="0"/>
              <a:t>	       vytváření specifických hodnot a norem (důraz na přítomnost, neschopnost plánovat do budoucna, pocity beznaděje a bezmocnosti, přesvědčení, že člověk nemůže ovlivnit vlastní sociální situaci). </a:t>
            </a:r>
          </a:p>
          <a:p>
            <a:pPr>
              <a:buNone/>
            </a:pPr>
            <a:r>
              <a:rPr lang="cs-CZ" dirty="0" smtClean="0"/>
              <a:t>	U osob v pobytových zařízeních = </a:t>
            </a:r>
            <a:r>
              <a:rPr lang="cs-CZ" dirty="0" err="1" smtClean="0"/>
              <a:t>institucionalizace</a:t>
            </a:r>
            <a:r>
              <a:rPr lang="cs-CZ" dirty="0" smtClean="0"/>
              <a:t>. </a:t>
            </a:r>
          </a:p>
          <a:p>
            <a:pPr>
              <a:buNone/>
            </a:pPr>
            <a:endParaRPr lang="cs-CZ" dirty="0"/>
          </a:p>
        </p:txBody>
      </p:sp>
      <p:sp>
        <p:nvSpPr>
          <p:cNvPr id="4" name="Šipka doprava 3"/>
          <p:cNvSpPr/>
          <p:nvPr/>
        </p:nvSpPr>
        <p:spPr>
          <a:xfrm>
            <a:off x="2051720" y="4221088"/>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Šipka doprava 4"/>
          <p:cNvSpPr/>
          <p:nvPr/>
        </p:nvSpPr>
        <p:spPr>
          <a:xfrm>
            <a:off x="539552" y="4725144"/>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smtClean="0"/>
              <a:t/>
            </a:r>
            <a:br>
              <a:rPr lang="cs-CZ" sz="2800" b="1" dirty="0" smtClean="0"/>
            </a:br>
            <a:r>
              <a:rPr lang="cs-CZ" sz="2800" b="1" dirty="0" smtClean="0"/>
              <a:t>Témata komunikace uživatelů </a:t>
            </a:r>
            <a:br>
              <a:rPr lang="cs-CZ" sz="2800" b="1" dirty="0" smtClean="0"/>
            </a:br>
            <a:r>
              <a:rPr lang="cs-CZ" sz="2800" b="1" dirty="0" smtClean="0"/>
              <a:t>jedné pobytové sociální služby</a:t>
            </a:r>
            <a:r>
              <a:rPr lang="cs-CZ" sz="2800" b="1" i="1" dirty="0" smtClean="0"/>
              <a:t> </a:t>
            </a:r>
            <a:r>
              <a:rPr lang="cs-CZ" sz="2800" b="1" dirty="0" smtClean="0"/>
              <a:t/>
            </a:r>
            <a:br>
              <a:rPr lang="cs-CZ" sz="2800" b="1" dirty="0" smtClean="0"/>
            </a:br>
            <a:endParaRPr lang="cs-CZ" sz="2800" dirty="0"/>
          </a:p>
        </p:txBody>
      </p:sp>
      <p:graphicFrame>
        <p:nvGraphicFramePr>
          <p:cNvPr id="6" name="Zástupný symbol pro obsah 5"/>
          <p:cNvGraphicFramePr>
            <a:graphicFrameLocks noGrp="1"/>
          </p:cNvGraphicFramePr>
          <p:nvPr>
            <p:ph sz="quarter" idx="1"/>
          </p:nvPr>
        </p:nvGraphicFramePr>
        <p:xfrm>
          <a:off x="0" y="1124746"/>
          <a:ext cx="9144000" cy="5733255"/>
        </p:xfrm>
        <a:graphic>
          <a:graphicData uri="http://schemas.openxmlformats.org/drawingml/2006/table">
            <a:tbl>
              <a:tblPr firstRow="1" bandRow="1">
                <a:tableStyleId>{8A107856-5554-42FB-B03E-39F5DBC370BA}</a:tableStyleId>
              </a:tblPr>
              <a:tblGrid>
                <a:gridCol w="7020272"/>
                <a:gridCol w="1080120"/>
                <a:gridCol w="1043608"/>
              </a:tblGrid>
              <a:tr h="383469">
                <a:tc>
                  <a:txBody>
                    <a:bodyPr/>
                    <a:lstStyle/>
                    <a:p>
                      <a:pPr algn="ctr">
                        <a:lnSpc>
                          <a:spcPct val="115000"/>
                        </a:lnSpc>
                        <a:spcAft>
                          <a:spcPts val="1000"/>
                        </a:spcAft>
                      </a:pPr>
                      <a:r>
                        <a:rPr lang="cs-CZ" sz="1800" b="1" dirty="0"/>
                        <a:t>strava (snídaně, obědy, večeře)</a:t>
                      </a:r>
                      <a:endParaRPr lang="cs-CZ" sz="1800" b="1" dirty="0">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69</a:t>
                      </a:r>
                      <a:endParaRPr lang="cs-CZ" sz="1800" b="1" dirty="0">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1.</a:t>
                      </a:r>
                      <a:endParaRPr lang="cs-CZ" sz="1800" b="1" dirty="0">
                        <a:latin typeface="Calibri"/>
                        <a:ea typeface="Calibri"/>
                        <a:cs typeface="Times New Roman"/>
                      </a:endParaRPr>
                    </a:p>
                  </a:txBody>
                  <a:tcPr marL="68580" marR="68580" marT="0" marB="0" anchor="ctr"/>
                </a:tc>
              </a:tr>
              <a:tr h="383469">
                <a:tc>
                  <a:txBody>
                    <a:bodyPr/>
                    <a:lstStyle/>
                    <a:p>
                      <a:pPr algn="ctr">
                        <a:lnSpc>
                          <a:spcPct val="115000"/>
                        </a:lnSpc>
                        <a:spcAft>
                          <a:spcPts val="1000"/>
                        </a:spcAft>
                      </a:pPr>
                      <a:r>
                        <a:rPr lang="cs-CZ" sz="1800" b="1" dirty="0"/>
                        <a:t>zdraví a nemoc</a:t>
                      </a:r>
                      <a:endParaRPr lang="cs-CZ" sz="1800" b="1" dirty="0">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47</a:t>
                      </a:r>
                      <a:endParaRPr lang="cs-CZ" sz="1800" b="1" dirty="0">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2.</a:t>
                      </a:r>
                      <a:endParaRPr lang="cs-CZ" sz="1800" b="1" dirty="0">
                        <a:latin typeface="Calibri"/>
                        <a:ea typeface="Calibri"/>
                        <a:cs typeface="Times New Roman"/>
                      </a:endParaRPr>
                    </a:p>
                  </a:txBody>
                  <a:tcPr marL="68580" marR="68580" marT="0" marB="0" anchor="ctr"/>
                </a:tc>
              </a:tr>
              <a:tr h="383469">
                <a:tc>
                  <a:txBody>
                    <a:bodyPr/>
                    <a:lstStyle/>
                    <a:p>
                      <a:pPr algn="ctr">
                        <a:lnSpc>
                          <a:spcPct val="115000"/>
                        </a:lnSpc>
                        <a:spcAft>
                          <a:spcPts val="1000"/>
                        </a:spcAft>
                      </a:pPr>
                      <a:r>
                        <a:rPr lang="cs-CZ" sz="1800" b="1" dirty="0"/>
                        <a:t>koupání (osobní hygiena)</a:t>
                      </a:r>
                      <a:endParaRPr lang="cs-CZ" sz="1800" b="1" dirty="0">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46</a:t>
                      </a:r>
                      <a:endParaRPr lang="cs-CZ" sz="1800" b="1" dirty="0">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3.</a:t>
                      </a:r>
                      <a:endParaRPr lang="cs-CZ" sz="1800" b="1" dirty="0">
                        <a:latin typeface="Calibri"/>
                        <a:ea typeface="Calibri"/>
                        <a:cs typeface="Times New Roman"/>
                      </a:endParaRPr>
                    </a:p>
                  </a:txBody>
                  <a:tcPr marL="68580" marR="68580" marT="0" marB="0" anchor="ctr"/>
                </a:tc>
              </a:tr>
              <a:tr h="632855">
                <a:tc>
                  <a:txBody>
                    <a:bodyPr/>
                    <a:lstStyle/>
                    <a:p>
                      <a:pPr algn="ctr">
                        <a:lnSpc>
                          <a:spcPct val="115000"/>
                        </a:lnSpc>
                        <a:spcAft>
                          <a:spcPts val="1000"/>
                        </a:spcAft>
                      </a:pPr>
                      <a:r>
                        <a:rPr lang="cs-CZ" sz="1800" b="1"/>
                        <a:t>události v zařízení (co se událo a bude dít – brigáda, oslavy, svátky, vystoupení)</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a:t>45</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4.</a:t>
                      </a:r>
                      <a:endParaRPr lang="cs-CZ" sz="1800" b="1" dirty="0">
                        <a:latin typeface="Calibri"/>
                        <a:ea typeface="Calibri"/>
                        <a:cs typeface="Times New Roman"/>
                      </a:endParaRPr>
                    </a:p>
                  </a:txBody>
                  <a:tcPr marL="68580" marR="68580" marT="0" marB="0" anchor="ctr"/>
                </a:tc>
              </a:tr>
              <a:tr h="383469">
                <a:tc>
                  <a:txBody>
                    <a:bodyPr/>
                    <a:lstStyle/>
                    <a:p>
                      <a:pPr algn="ctr">
                        <a:lnSpc>
                          <a:spcPct val="115000"/>
                        </a:lnSpc>
                        <a:spcAft>
                          <a:spcPts val="1000"/>
                        </a:spcAft>
                      </a:pPr>
                      <a:r>
                        <a:rPr lang="cs-CZ" sz="1800" b="1" dirty="0"/>
                        <a:t>vztahy mezi klienty (kdo, co, komu řekl či udělal, jak se kdo choval)</a:t>
                      </a:r>
                      <a:endParaRPr lang="cs-CZ" sz="1800" b="1" dirty="0">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a:t>44</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5.</a:t>
                      </a:r>
                      <a:endParaRPr lang="cs-CZ" sz="1800" b="1" dirty="0">
                        <a:latin typeface="Calibri"/>
                        <a:ea typeface="Calibri"/>
                        <a:cs typeface="Times New Roman"/>
                      </a:endParaRPr>
                    </a:p>
                  </a:txBody>
                  <a:tcPr marL="68580" marR="68580" marT="0" marB="0" anchor="ctr"/>
                </a:tc>
              </a:tr>
              <a:tr h="383469">
                <a:tc>
                  <a:txBody>
                    <a:bodyPr/>
                    <a:lstStyle/>
                    <a:p>
                      <a:pPr algn="ctr">
                        <a:lnSpc>
                          <a:spcPct val="115000"/>
                        </a:lnSpc>
                        <a:spcAft>
                          <a:spcPts val="1000"/>
                        </a:spcAft>
                      </a:pPr>
                      <a:r>
                        <a:rPr lang="cs-CZ" sz="1800" b="1"/>
                        <a:t>cigarety, káva </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a:t>44</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6.</a:t>
                      </a:r>
                      <a:endParaRPr lang="cs-CZ" sz="1800" b="1" dirty="0">
                        <a:latin typeface="Calibri"/>
                        <a:ea typeface="Calibri"/>
                        <a:cs typeface="Times New Roman"/>
                      </a:endParaRPr>
                    </a:p>
                  </a:txBody>
                  <a:tcPr marL="68580" marR="68580" marT="0" marB="0" anchor="ctr"/>
                </a:tc>
              </a:tr>
              <a:tr h="383469">
                <a:tc>
                  <a:txBody>
                    <a:bodyPr/>
                    <a:lstStyle/>
                    <a:p>
                      <a:pPr algn="ctr">
                        <a:lnSpc>
                          <a:spcPct val="115000"/>
                        </a:lnSpc>
                        <a:spcAft>
                          <a:spcPts val="1000"/>
                        </a:spcAft>
                      </a:pPr>
                      <a:r>
                        <a:rPr lang="cs-CZ" sz="1800" b="1" dirty="0"/>
                        <a:t>denní program a zájmová činnost v zařízení (malování, vyšívání, zpěv)</a:t>
                      </a:r>
                      <a:endParaRPr lang="cs-CZ" sz="1800" b="1" dirty="0">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a:t>44</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7.</a:t>
                      </a:r>
                      <a:endParaRPr lang="cs-CZ" sz="1800" b="1" dirty="0">
                        <a:latin typeface="Calibri"/>
                        <a:ea typeface="Calibri"/>
                        <a:cs typeface="Times New Roman"/>
                      </a:endParaRPr>
                    </a:p>
                  </a:txBody>
                  <a:tcPr marL="68580" marR="68580" marT="0" marB="0" anchor="ctr"/>
                </a:tc>
              </a:tr>
              <a:tr h="632855">
                <a:tc>
                  <a:txBody>
                    <a:bodyPr/>
                    <a:lstStyle/>
                    <a:p>
                      <a:pPr algn="ctr">
                        <a:lnSpc>
                          <a:spcPct val="115000"/>
                        </a:lnSpc>
                        <a:spcAft>
                          <a:spcPts val="1000"/>
                        </a:spcAft>
                      </a:pPr>
                      <a:r>
                        <a:rPr lang="cs-CZ" sz="1800" b="1" dirty="0"/>
                        <a:t>rodina, domov, vztahy v rodině, očekávání návštěv a pobyty u rodinných příslušníků a známých</a:t>
                      </a:r>
                      <a:endParaRPr lang="cs-CZ" sz="1800" b="1" dirty="0">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a:t>31</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8.</a:t>
                      </a:r>
                      <a:endParaRPr lang="cs-CZ" sz="1800" b="1" dirty="0">
                        <a:latin typeface="Calibri"/>
                        <a:ea typeface="Calibri"/>
                        <a:cs typeface="Times New Roman"/>
                      </a:endParaRPr>
                    </a:p>
                  </a:txBody>
                  <a:tcPr marL="68580" marR="68580" marT="0" marB="0" anchor="ctr"/>
                </a:tc>
              </a:tr>
              <a:tr h="632855">
                <a:tc>
                  <a:txBody>
                    <a:bodyPr/>
                    <a:lstStyle/>
                    <a:p>
                      <a:pPr algn="ctr">
                        <a:lnSpc>
                          <a:spcPct val="115000"/>
                        </a:lnSpc>
                        <a:spcAft>
                          <a:spcPts val="1000"/>
                        </a:spcAft>
                      </a:pPr>
                      <a:r>
                        <a:rPr lang="cs-CZ" sz="1800" b="1"/>
                        <a:t>vztahy mezi klienty a personálem (kdo má rád koho, kdo, co, komu řekl či udělal)</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a:t>26</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9.</a:t>
                      </a:r>
                      <a:endParaRPr lang="cs-CZ" sz="1800" b="1" dirty="0">
                        <a:latin typeface="Calibri"/>
                        <a:ea typeface="Calibri"/>
                        <a:cs typeface="Times New Roman"/>
                      </a:endParaRPr>
                    </a:p>
                  </a:txBody>
                  <a:tcPr marL="68580" marR="68580" marT="0" marB="0" anchor="ctr"/>
                </a:tc>
              </a:tr>
              <a:tr h="383469">
                <a:tc>
                  <a:txBody>
                    <a:bodyPr/>
                    <a:lstStyle/>
                    <a:p>
                      <a:pPr algn="ctr">
                        <a:lnSpc>
                          <a:spcPct val="115000"/>
                        </a:lnSpc>
                        <a:spcAft>
                          <a:spcPts val="1000"/>
                        </a:spcAft>
                      </a:pPr>
                      <a:r>
                        <a:rPr lang="cs-CZ" sz="1800" b="1"/>
                        <a:t>smrt</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a:t>20</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10.</a:t>
                      </a:r>
                      <a:endParaRPr lang="cs-CZ" sz="1800" b="1" dirty="0">
                        <a:latin typeface="Calibri"/>
                        <a:ea typeface="Calibri"/>
                        <a:cs typeface="Times New Roman"/>
                      </a:endParaRPr>
                    </a:p>
                  </a:txBody>
                  <a:tcPr marL="68580" marR="68580" marT="0" marB="0" anchor="ctr"/>
                </a:tc>
              </a:tr>
              <a:tr h="383469">
                <a:tc>
                  <a:txBody>
                    <a:bodyPr/>
                    <a:lstStyle/>
                    <a:p>
                      <a:pPr algn="ctr">
                        <a:lnSpc>
                          <a:spcPct val="115000"/>
                        </a:lnSpc>
                        <a:spcAft>
                          <a:spcPts val="1000"/>
                        </a:spcAft>
                      </a:pPr>
                      <a:r>
                        <a:rPr lang="cs-CZ" sz="1800" b="1"/>
                        <a:t>sladkosti, cukrovinky</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20</a:t>
                      </a:r>
                      <a:endParaRPr lang="cs-CZ" sz="1800" b="1" dirty="0">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11.</a:t>
                      </a:r>
                      <a:endParaRPr lang="cs-CZ" sz="1800" b="1" dirty="0">
                        <a:latin typeface="Calibri"/>
                        <a:ea typeface="Calibri"/>
                        <a:cs typeface="Times New Roman"/>
                      </a:endParaRPr>
                    </a:p>
                  </a:txBody>
                  <a:tcPr marL="68580" marR="68580" marT="0" marB="0" anchor="ctr"/>
                </a:tc>
              </a:tr>
              <a:tr h="383469">
                <a:tc>
                  <a:txBody>
                    <a:bodyPr/>
                    <a:lstStyle/>
                    <a:p>
                      <a:pPr algn="ctr">
                        <a:lnSpc>
                          <a:spcPct val="115000"/>
                        </a:lnSpc>
                        <a:spcAft>
                          <a:spcPts val="1000"/>
                        </a:spcAft>
                      </a:pPr>
                      <a:r>
                        <a:rPr lang="cs-CZ" sz="1800" b="1"/>
                        <a:t>divadlo, kino, plavání, vycházky, výlety</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20</a:t>
                      </a:r>
                      <a:endParaRPr lang="cs-CZ" sz="1800" b="1" dirty="0">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12.</a:t>
                      </a:r>
                      <a:endParaRPr lang="cs-CZ" sz="1800" b="1" dirty="0">
                        <a:latin typeface="Calibri"/>
                        <a:ea typeface="Calibri"/>
                        <a:cs typeface="Times New Roman"/>
                      </a:endParaRPr>
                    </a:p>
                  </a:txBody>
                  <a:tcPr marL="68580" marR="68580" marT="0" marB="0" anchor="ctr"/>
                </a:tc>
              </a:tr>
              <a:tr h="383469">
                <a:tc>
                  <a:txBody>
                    <a:bodyPr/>
                    <a:lstStyle/>
                    <a:p>
                      <a:pPr algn="ctr">
                        <a:lnSpc>
                          <a:spcPct val="115000"/>
                        </a:lnSpc>
                        <a:spcAft>
                          <a:spcPts val="1000"/>
                        </a:spcAft>
                      </a:pPr>
                      <a:r>
                        <a:rPr lang="cs-CZ" sz="1800" b="1"/>
                        <a:t>události v obci</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a:t>15</a:t>
                      </a:r>
                      <a:endParaRPr lang="cs-CZ" sz="1800" b="1">
                        <a:latin typeface="Calibri"/>
                        <a:ea typeface="Calibri"/>
                        <a:cs typeface="Times New Roman"/>
                      </a:endParaRPr>
                    </a:p>
                  </a:txBody>
                  <a:tcPr marL="68580" marR="68580" marT="0" marB="0" anchor="ctr"/>
                </a:tc>
                <a:tc>
                  <a:txBody>
                    <a:bodyPr/>
                    <a:lstStyle/>
                    <a:p>
                      <a:pPr algn="ctr">
                        <a:lnSpc>
                          <a:spcPct val="115000"/>
                        </a:lnSpc>
                        <a:spcAft>
                          <a:spcPts val="1000"/>
                        </a:spcAft>
                      </a:pPr>
                      <a:r>
                        <a:rPr lang="cs-CZ" sz="1800" b="1" dirty="0"/>
                        <a:t>13.</a:t>
                      </a:r>
                      <a:endParaRPr lang="cs-CZ" sz="1800" b="1" dirty="0">
                        <a:latin typeface="Calibri"/>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smtClean="0"/>
              <a:t/>
            </a:r>
            <a:br>
              <a:rPr lang="cs-CZ" sz="2800" b="1" dirty="0" smtClean="0"/>
            </a:br>
            <a:r>
              <a:rPr lang="cs-CZ" sz="2800" b="1" dirty="0" smtClean="0"/>
              <a:t/>
            </a:r>
            <a:br>
              <a:rPr lang="cs-CZ" sz="2800" b="1" dirty="0" smtClean="0"/>
            </a:br>
            <a:r>
              <a:rPr lang="cs-CZ" sz="2800" b="1" dirty="0" smtClean="0"/>
              <a:t>Témata komunikace uživatelů </a:t>
            </a:r>
            <a:br>
              <a:rPr lang="cs-CZ" sz="2800" b="1" dirty="0" smtClean="0"/>
            </a:br>
            <a:r>
              <a:rPr lang="cs-CZ" sz="2800" b="1" dirty="0" smtClean="0"/>
              <a:t>jedné pobytové sociální služby</a:t>
            </a:r>
            <a:r>
              <a:rPr lang="cs-CZ" sz="2800" b="1" i="1" dirty="0" smtClean="0"/>
              <a:t> </a:t>
            </a:r>
            <a:r>
              <a:rPr lang="cs-CZ" sz="2800" b="1" dirty="0" smtClean="0"/>
              <a:t/>
            </a:r>
            <a:br>
              <a:rPr lang="cs-CZ" sz="2800" b="1" dirty="0" smtClean="0"/>
            </a:br>
            <a:r>
              <a:rPr lang="cs-CZ" sz="2800" b="1" i="1" dirty="0" smtClean="0"/>
              <a:t> </a:t>
            </a:r>
            <a:r>
              <a:rPr lang="cs-CZ" sz="2800" b="1" dirty="0" smtClean="0"/>
              <a:t/>
            </a:r>
            <a:br>
              <a:rPr lang="cs-CZ" sz="2800" b="1" dirty="0" smtClean="0"/>
            </a:br>
            <a:endParaRPr lang="cs-CZ" sz="2800" dirty="0"/>
          </a:p>
        </p:txBody>
      </p:sp>
      <p:graphicFrame>
        <p:nvGraphicFramePr>
          <p:cNvPr id="4" name="Zástupný symbol pro obsah 5"/>
          <p:cNvGraphicFramePr>
            <a:graphicFrameLocks noGrp="1"/>
          </p:cNvGraphicFramePr>
          <p:nvPr>
            <p:ph sz="quarter" idx="1"/>
          </p:nvPr>
        </p:nvGraphicFramePr>
        <p:xfrm>
          <a:off x="0" y="1628800"/>
          <a:ext cx="9144000" cy="4970272"/>
        </p:xfrm>
        <a:graphic>
          <a:graphicData uri="http://schemas.openxmlformats.org/drawingml/2006/table">
            <a:tbl>
              <a:tblPr firstRow="1" bandRow="1">
                <a:tableStyleId>{8A107856-5554-42FB-B03E-39F5DBC370BA}</a:tableStyleId>
              </a:tblPr>
              <a:tblGrid>
                <a:gridCol w="7236296"/>
                <a:gridCol w="1008112"/>
                <a:gridCol w="899592"/>
              </a:tblGrid>
              <a:tr h="370840">
                <a:tc>
                  <a:txBody>
                    <a:bodyPr/>
                    <a:lstStyle/>
                    <a:p>
                      <a:pPr algn="ctr">
                        <a:lnSpc>
                          <a:spcPct val="115000"/>
                        </a:lnSpc>
                        <a:spcAft>
                          <a:spcPts val="1000"/>
                        </a:spcAft>
                      </a:pPr>
                      <a:r>
                        <a:rPr lang="cs-CZ" sz="1800" b="1" dirty="0">
                          <a:latin typeface="+mn-lt"/>
                          <a:ea typeface="Calibri"/>
                          <a:cs typeface="Times New Roman"/>
                        </a:rPr>
                        <a:t>televizní program, video</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15</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14.</a:t>
                      </a:r>
                    </a:p>
                  </a:txBody>
                  <a:tcPr marL="68580" marR="68580" marT="0" marB="0" anchor="ctr"/>
                </a:tc>
              </a:tr>
              <a:tr h="370840">
                <a:tc>
                  <a:txBody>
                    <a:bodyPr/>
                    <a:lstStyle/>
                    <a:p>
                      <a:pPr algn="ctr">
                        <a:lnSpc>
                          <a:spcPct val="115000"/>
                        </a:lnSpc>
                        <a:spcAft>
                          <a:spcPts val="1000"/>
                        </a:spcAft>
                      </a:pPr>
                      <a:r>
                        <a:rPr lang="cs-CZ" sz="1800" b="1" dirty="0">
                          <a:latin typeface="+mn-lt"/>
                          <a:ea typeface="Calibri"/>
                          <a:cs typeface="Times New Roman"/>
                        </a:rPr>
                        <a:t>práce v zařízení (třídění plastů, služba na vrátnici, práce ve skleníku, sběr papírového a plastového odpadu, úklid, mytí a utírání nádobí,  )</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15</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15.</a:t>
                      </a:r>
                    </a:p>
                  </a:txBody>
                  <a:tcPr marL="68580" marR="68580" marT="0" marB="0" anchor="ctr"/>
                </a:tc>
              </a:tr>
              <a:tr h="370840">
                <a:tc>
                  <a:txBody>
                    <a:bodyPr/>
                    <a:lstStyle/>
                    <a:p>
                      <a:pPr algn="ctr">
                        <a:lnSpc>
                          <a:spcPct val="115000"/>
                        </a:lnSpc>
                        <a:spcAft>
                          <a:spcPts val="1000"/>
                        </a:spcAft>
                      </a:pPr>
                      <a:r>
                        <a:rPr lang="cs-CZ" sz="1800" b="1" dirty="0">
                          <a:latin typeface="+mn-lt"/>
                          <a:ea typeface="Calibri"/>
                          <a:cs typeface="Times New Roman"/>
                        </a:rPr>
                        <a:t>vztah k zaměstnancům (kdo z pracovníků má kdy službu, co jejich rodinní příslušníci)</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12</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16.</a:t>
                      </a:r>
                    </a:p>
                  </a:txBody>
                  <a:tcPr marL="68580" marR="68580" marT="0" marB="0" anchor="ctr"/>
                </a:tc>
              </a:tr>
              <a:tr h="370840">
                <a:tc>
                  <a:txBody>
                    <a:bodyPr/>
                    <a:lstStyle/>
                    <a:p>
                      <a:pPr algn="ctr">
                        <a:lnSpc>
                          <a:spcPct val="115000"/>
                        </a:lnSpc>
                        <a:spcAft>
                          <a:spcPts val="1000"/>
                        </a:spcAft>
                      </a:pPr>
                      <a:r>
                        <a:rPr lang="cs-CZ" sz="1800" b="1" dirty="0">
                          <a:latin typeface="+mn-lt"/>
                          <a:ea typeface="Calibri"/>
                          <a:cs typeface="Times New Roman"/>
                        </a:rPr>
                        <a:t>vzpomínky na dětství, rodinu a zaměstnání, život ve starém ústavu</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9</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17.</a:t>
                      </a:r>
                    </a:p>
                  </a:txBody>
                  <a:tcPr marL="68580" marR="68580" marT="0" marB="0" anchor="ctr"/>
                </a:tc>
              </a:tr>
              <a:tr h="370840">
                <a:tc>
                  <a:txBody>
                    <a:bodyPr/>
                    <a:lstStyle/>
                    <a:p>
                      <a:pPr algn="ctr">
                        <a:lnSpc>
                          <a:spcPct val="115000"/>
                        </a:lnSpc>
                        <a:spcAft>
                          <a:spcPts val="1000"/>
                        </a:spcAft>
                      </a:pPr>
                      <a:r>
                        <a:rPr lang="cs-CZ" sz="1800" b="1" dirty="0">
                          <a:latin typeface="+mn-lt"/>
                          <a:ea typeface="Calibri"/>
                          <a:cs typeface="Times New Roman"/>
                        </a:rPr>
                        <a:t>hudba (především dechovka), poslouchání rádia </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7</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18.</a:t>
                      </a:r>
                    </a:p>
                  </a:txBody>
                  <a:tcPr marL="68580" marR="68580" marT="0" marB="0" anchor="ctr"/>
                </a:tc>
              </a:tr>
              <a:tr h="370840">
                <a:tc>
                  <a:txBody>
                    <a:bodyPr/>
                    <a:lstStyle/>
                    <a:p>
                      <a:pPr algn="ctr">
                        <a:lnSpc>
                          <a:spcPct val="115000"/>
                        </a:lnSpc>
                        <a:spcAft>
                          <a:spcPts val="1000"/>
                        </a:spcAft>
                      </a:pPr>
                      <a:r>
                        <a:rPr lang="cs-CZ" sz="1800" b="1" dirty="0">
                          <a:latin typeface="+mn-lt"/>
                          <a:ea typeface="Calibri"/>
                          <a:cs typeface="Times New Roman"/>
                        </a:rPr>
                        <a:t>pošta (dopis, balík, časopisy, noviny)</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4</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19.</a:t>
                      </a:r>
                    </a:p>
                  </a:txBody>
                  <a:tcPr marL="68580" marR="68580" marT="0" marB="0" anchor="ctr"/>
                </a:tc>
              </a:tr>
              <a:tr h="370840">
                <a:tc>
                  <a:txBody>
                    <a:bodyPr/>
                    <a:lstStyle/>
                    <a:p>
                      <a:pPr algn="ctr">
                        <a:lnSpc>
                          <a:spcPct val="115000"/>
                        </a:lnSpc>
                        <a:spcAft>
                          <a:spcPts val="1000"/>
                        </a:spcAft>
                      </a:pPr>
                      <a:r>
                        <a:rPr lang="cs-CZ" sz="1800" b="1" dirty="0">
                          <a:latin typeface="+mn-lt"/>
                          <a:ea typeface="Calibri"/>
                          <a:cs typeface="Times New Roman"/>
                        </a:rPr>
                        <a:t>počasí, roční období</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3</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20.</a:t>
                      </a:r>
                    </a:p>
                  </a:txBody>
                  <a:tcPr marL="68580" marR="68580" marT="0" marB="0" anchor="ctr"/>
                </a:tc>
              </a:tr>
              <a:tr h="370840">
                <a:tc>
                  <a:txBody>
                    <a:bodyPr/>
                    <a:lstStyle/>
                    <a:p>
                      <a:pPr algn="ctr">
                        <a:lnSpc>
                          <a:spcPct val="115000"/>
                        </a:lnSpc>
                        <a:spcAft>
                          <a:spcPts val="1000"/>
                        </a:spcAft>
                      </a:pPr>
                      <a:r>
                        <a:rPr lang="cs-CZ" sz="1800" b="1" dirty="0">
                          <a:latin typeface="+mn-lt"/>
                          <a:ea typeface="Calibri"/>
                          <a:cs typeface="Times New Roman"/>
                        </a:rPr>
                        <a:t>ceny v obchodech, peníze, kapesné</a:t>
                      </a:r>
                    </a:p>
                  </a:txBody>
                  <a:tcPr marL="68580" marR="68580" marT="0" marB="0" anchor="ctr"/>
                </a:tc>
                <a:tc>
                  <a:txBody>
                    <a:bodyPr/>
                    <a:lstStyle/>
                    <a:p>
                      <a:pPr algn="ctr">
                        <a:lnSpc>
                          <a:spcPct val="115000"/>
                        </a:lnSpc>
                        <a:spcAft>
                          <a:spcPts val="1000"/>
                        </a:spcAft>
                      </a:pPr>
                      <a:r>
                        <a:rPr lang="cs-CZ" sz="1800" b="1">
                          <a:latin typeface="+mn-lt"/>
                          <a:ea typeface="Calibri"/>
                          <a:cs typeface="Times New Roman"/>
                        </a:rPr>
                        <a:t>3</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21.</a:t>
                      </a:r>
                    </a:p>
                  </a:txBody>
                  <a:tcPr marL="68580" marR="68580" marT="0" marB="0" anchor="ctr"/>
                </a:tc>
              </a:tr>
              <a:tr h="370840">
                <a:tc>
                  <a:txBody>
                    <a:bodyPr/>
                    <a:lstStyle/>
                    <a:p>
                      <a:pPr algn="ctr">
                        <a:lnSpc>
                          <a:spcPct val="115000"/>
                        </a:lnSpc>
                        <a:spcAft>
                          <a:spcPts val="1000"/>
                        </a:spcAft>
                      </a:pPr>
                      <a:r>
                        <a:rPr lang="cs-CZ" sz="1800" b="1" dirty="0">
                          <a:latin typeface="+mn-lt"/>
                          <a:ea typeface="Calibri"/>
                          <a:cs typeface="Times New Roman"/>
                        </a:rPr>
                        <a:t>události ve světě</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2</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22.</a:t>
                      </a:r>
                    </a:p>
                  </a:txBody>
                  <a:tcPr marL="68580" marR="68580" marT="0" marB="0" anchor="ctr"/>
                </a:tc>
              </a:tr>
              <a:tr h="370840">
                <a:tc>
                  <a:txBody>
                    <a:bodyPr/>
                    <a:lstStyle/>
                    <a:p>
                      <a:pPr algn="ctr">
                        <a:lnSpc>
                          <a:spcPct val="115000"/>
                        </a:lnSpc>
                        <a:spcAft>
                          <a:spcPts val="1000"/>
                        </a:spcAft>
                      </a:pPr>
                      <a:r>
                        <a:rPr lang="cs-CZ" sz="1800" b="1" dirty="0">
                          <a:latin typeface="+mn-lt"/>
                          <a:ea typeface="Calibri"/>
                          <a:cs typeface="Times New Roman"/>
                        </a:rPr>
                        <a:t>pivo a alkohol</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2</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23.</a:t>
                      </a:r>
                    </a:p>
                  </a:txBody>
                  <a:tcPr marL="68580" marR="68580" marT="0" marB="0" anchor="ctr"/>
                </a:tc>
              </a:tr>
              <a:tr h="370840">
                <a:tc>
                  <a:txBody>
                    <a:bodyPr/>
                    <a:lstStyle/>
                    <a:p>
                      <a:pPr algn="ctr">
                        <a:lnSpc>
                          <a:spcPct val="115000"/>
                        </a:lnSpc>
                        <a:spcAft>
                          <a:spcPts val="1000"/>
                        </a:spcAft>
                      </a:pPr>
                      <a:r>
                        <a:rPr lang="cs-CZ" sz="1800" b="1" dirty="0">
                          <a:latin typeface="+mn-lt"/>
                          <a:ea typeface="Calibri"/>
                          <a:cs typeface="Times New Roman"/>
                        </a:rPr>
                        <a:t>víra v boha</a:t>
                      </a:r>
                    </a:p>
                  </a:txBody>
                  <a:tcPr marL="68580" marR="68580" marT="0" marB="0" anchor="ctr"/>
                </a:tc>
                <a:tc>
                  <a:txBody>
                    <a:bodyPr/>
                    <a:lstStyle/>
                    <a:p>
                      <a:pPr algn="ctr">
                        <a:lnSpc>
                          <a:spcPct val="115000"/>
                        </a:lnSpc>
                        <a:spcAft>
                          <a:spcPts val="1000"/>
                        </a:spcAft>
                      </a:pPr>
                      <a:r>
                        <a:rPr lang="cs-CZ" sz="1800" b="1">
                          <a:latin typeface="+mn-lt"/>
                          <a:ea typeface="Calibri"/>
                          <a:cs typeface="Times New Roman"/>
                        </a:rPr>
                        <a:t>1</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24.</a:t>
                      </a:r>
                    </a:p>
                  </a:txBody>
                  <a:tcPr marL="68580" marR="68580" marT="0" marB="0" anchor="ctr"/>
                </a:tc>
              </a:tr>
              <a:tr h="370840">
                <a:tc>
                  <a:txBody>
                    <a:bodyPr/>
                    <a:lstStyle/>
                    <a:p>
                      <a:pPr algn="ctr">
                        <a:lnSpc>
                          <a:spcPct val="115000"/>
                        </a:lnSpc>
                        <a:spcAft>
                          <a:spcPts val="1000"/>
                        </a:spcAft>
                      </a:pPr>
                      <a:r>
                        <a:rPr lang="cs-CZ" sz="1800" b="1" dirty="0">
                          <a:latin typeface="+mn-lt"/>
                          <a:ea typeface="Calibri"/>
                          <a:cs typeface="Times New Roman"/>
                        </a:rPr>
                        <a:t>ošacení, oblékání se</a:t>
                      </a:r>
                    </a:p>
                  </a:txBody>
                  <a:tcPr marL="68580" marR="68580" marT="0" marB="0" anchor="ctr"/>
                </a:tc>
                <a:tc>
                  <a:txBody>
                    <a:bodyPr/>
                    <a:lstStyle/>
                    <a:p>
                      <a:pPr algn="ctr">
                        <a:lnSpc>
                          <a:spcPct val="115000"/>
                        </a:lnSpc>
                        <a:spcAft>
                          <a:spcPts val="1000"/>
                        </a:spcAft>
                      </a:pPr>
                      <a:r>
                        <a:rPr lang="cs-CZ" sz="1800" b="1">
                          <a:latin typeface="+mn-lt"/>
                          <a:ea typeface="Calibri"/>
                          <a:cs typeface="Times New Roman"/>
                        </a:rPr>
                        <a:t>1</a:t>
                      </a:r>
                    </a:p>
                  </a:txBody>
                  <a:tcPr marL="68580" marR="68580" marT="0" marB="0" anchor="ctr"/>
                </a:tc>
                <a:tc>
                  <a:txBody>
                    <a:bodyPr/>
                    <a:lstStyle/>
                    <a:p>
                      <a:pPr algn="ctr">
                        <a:lnSpc>
                          <a:spcPct val="115000"/>
                        </a:lnSpc>
                        <a:spcAft>
                          <a:spcPts val="1000"/>
                        </a:spcAft>
                      </a:pPr>
                      <a:r>
                        <a:rPr lang="cs-CZ" sz="1800" b="1" dirty="0">
                          <a:latin typeface="+mn-lt"/>
                          <a:ea typeface="Calibri"/>
                          <a:cs typeface="Times New Roman"/>
                        </a:rPr>
                        <a:t>25.</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
            </a:r>
            <a:br>
              <a:rPr lang="cs-CZ" sz="3200" b="1" dirty="0" smtClean="0"/>
            </a:br>
            <a:r>
              <a:rPr lang="cs-CZ" sz="3200" b="1" dirty="0" err="1" smtClean="0"/>
              <a:t>Institucionalizace</a:t>
            </a:r>
            <a:r>
              <a:rPr lang="cs-CZ" sz="3200" b="1" dirty="0" smtClean="0"/>
              <a:t> (</a:t>
            </a:r>
            <a:r>
              <a:rPr lang="cs-CZ" sz="3200" b="1" dirty="0" err="1" smtClean="0"/>
              <a:t>hospitalismus</a:t>
            </a:r>
            <a:r>
              <a:rPr lang="cs-CZ" sz="3200" b="1" dirty="0" smtClean="0"/>
              <a:t>)</a:t>
            </a:r>
            <a:r>
              <a:rPr lang="cs-CZ" sz="3200" dirty="0" smtClean="0"/>
              <a:t/>
            </a:r>
            <a:br>
              <a:rPr lang="cs-CZ" sz="3200" dirty="0" smtClean="0"/>
            </a:br>
            <a:endParaRPr lang="cs-CZ" sz="3200" dirty="0"/>
          </a:p>
        </p:txBody>
      </p:sp>
      <p:sp>
        <p:nvSpPr>
          <p:cNvPr id="4" name="Zástupný symbol pro obsah 2"/>
          <p:cNvSpPr>
            <a:spLocks noGrp="1"/>
          </p:cNvSpPr>
          <p:nvPr>
            <p:ph sz="quarter" idx="1"/>
          </p:nvPr>
        </p:nvSpPr>
        <p:spPr>
          <a:xfrm>
            <a:off x="0" y="1600200"/>
            <a:ext cx="9144000" cy="5257800"/>
          </a:xfrm>
        </p:spPr>
        <p:txBody>
          <a:bodyPr>
            <a:normAutofit/>
          </a:bodyPr>
          <a:lstStyle/>
          <a:p>
            <a:pPr>
              <a:buNone/>
            </a:pPr>
            <a:r>
              <a:rPr lang="cs-CZ" dirty="0" smtClean="0"/>
              <a:t>	Proces, ve kterém se sociální role, hodnoty, představy a způsob chování jednotlivce stávají pevně spojené s organizací, sociálním systémem nebo společenstvím. </a:t>
            </a:r>
          </a:p>
          <a:p>
            <a:pPr>
              <a:buNone/>
            </a:pPr>
            <a:r>
              <a:rPr lang="cs-CZ" dirty="0" smtClean="0"/>
              <a:t>	Člověk se stává postupem doby závislý na organizaci, která mu chtěla pomoci řešit jeho tíživou životní situaci. </a:t>
            </a:r>
          </a:p>
          <a:p>
            <a:pPr>
              <a:buNone/>
            </a:pPr>
            <a:r>
              <a:rPr lang="cs-CZ" dirty="0" smtClean="0"/>
              <a:t>	</a:t>
            </a:r>
            <a:r>
              <a:rPr lang="cs-CZ" dirty="0" err="1" smtClean="0"/>
              <a:t>Goffman</a:t>
            </a:r>
            <a:r>
              <a:rPr lang="cs-CZ" dirty="0" smtClean="0"/>
              <a:t> (2007) popisuje </a:t>
            </a:r>
            <a:r>
              <a:rPr lang="cs-CZ" dirty="0" err="1" smtClean="0"/>
              <a:t>institucionalizaci</a:t>
            </a:r>
            <a:r>
              <a:rPr lang="cs-CZ" dirty="0" smtClean="0"/>
              <a:t> jako odpověď pacientů na byrokratické struktury a umrtvující procesy totální instituce. </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
            </a:r>
            <a:br>
              <a:rPr lang="cs-CZ" sz="3200" b="1" dirty="0" smtClean="0"/>
            </a:br>
            <a:r>
              <a:rPr lang="cs-CZ" sz="3200" b="1" dirty="0" smtClean="0"/>
              <a:t>Pobytová zařízení sociálních služeb </a:t>
            </a:r>
            <a:br>
              <a:rPr lang="cs-CZ" sz="3200" b="1" dirty="0" smtClean="0"/>
            </a:br>
            <a:r>
              <a:rPr lang="cs-CZ" sz="3200" b="1" dirty="0" smtClean="0"/>
              <a:t>jako totální instituce </a:t>
            </a:r>
            <a:r>
              <a:rPr lang="cs-CZ" sz="3200" dirty="0" smtClean="0"/>
              <a:t/>
            </a:r>
            <a:br>
              <a:rPr lang="cs-CZ" sz="3200" dirty="0" smtClean="0"/>
            </a:br>
            <a:endParaRPr lang="cs-CZ" sz="3200" dirty="0"/>
          </a:p>
        </p:txBody>
      </p:sp>
      <p:sp>
        <p:nvSpPr>
          <p:cNvPr id="3" name="Zástupný symbol pro obsah 2"/>
          <p:cNvSpPr>
            <a:spLocks noGrp="1"/>
          </p:cNvSpPr>
          <p:nvPr>
            <p:ph sz="quarter" idx="1"/>
          </p:nvPr>
        </p:nvSpPr>
        <p:spPr>
          <a:xfrm>
            <a:off x="0" y="1600200"/>
            <a:ext cx="9144000" cy="5257800"/>
          </a:xfrm>
        </p:spPr>
        <p:txBody>
          <a:bodyPr>
            <a:normAutofit/>
          </a:bodyPr>
          <a:lstStyle/>
          <a:p>
            <a:pPr>
              <a:buNone/>
            </a:pPr>
            <a:r>
              <a:rPr lang="cs-CZ" dirty="0" smtClean="0"/>
              <a:t>	U uživatelů pobytových sociálních služeb - symptomy </a:t>
            </a:r>
            <a:r>
              <a:rPr lang="cs-CZ" dirty="0" err="1" smtClean="0"/>
              <a:t>institucionalizace</a:t>
            </a:r>
            <a:r>
              <a:rPr lang="cs-CZ" dirty="0" smtClean="0"/>
              <a:t> - překážka při návratu do přirozeného sociálního prostředí. </a:t>
            </a:r>
          </a:p>
          <a:p>
            <a:pPr>
              <a:buNone/>
            </a:pPr>
            <a:r>
              <a:rPr lang="cs-CZ" dirty="0" smtClean="0"/>
              <a:t>	Uživatelé zapomínají žít běžným způsobem života v každodenních interpersonálních vztazích a sítích. </a:t>
            </a:r>
          </a:p>
          <a:p>
            <a:pPr>
              <a:buNone/>
            </a:pPr>
            <a:r>
              <a:rPr lang="cs-CZ" dirty="0" smtClean="0"/>
              <a:t>	Pokud jsou, bez předchozí přípravy, navráceni do přirozeného sociálního prostředí, nemusí novou životní situaci vždy zvládnout. </a:t>
            </a:r>
          </a:p>
          <a:p>
            <a:pPr>
              <a:buNone/>
            </a:pPr>
            <a:r>
              <a:rPr lang="cs-CZ" dirty="0" smtClean="0"/>
              <a:t>	Institucionalizovaní lidé bývají ze života vně totální instituce traumatizováni, neboť jim schází dosavadní řád a přesná pravidla.</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
            </a:r>
            <a:br>
              <a:rPr lang="cs-CZ" sz="3200" b="1" dirty="0" smtClean="0"/>
            </a:br>
            <a:r>
              <a:rPr lang="cs-CZ" sz="3200" b="1" dirty="0" smtClean="0"/>
              <a:t>Příklady </a:t>
            </a:r>
            <a:r>
              <a:rPr lang="cs-CZ" sz="3200" b="1" dirty="0" err="1" smtClean="0"/>
              <a:t>institucionalizace</a:t>
            </a:r>
            <a:r>
              <a:rPr lang="cs-CZ" sz="3200" b="1" dirty="0" smtClean="0"/>
              <a:t> v umění </a:t>
            </a:r>
            <a:r>
              <a:rPr lang="cs-CZ" sz="3200" dirty="0" smtClean="0"/>
              <a:t/>
            </a:r>
            <a:br>
              <a:rPr lang="cs-CZ" sz="3200" dirty="0" smtClean="0"/>
            </a:br>
            <a:endParaRPr lang="cs-CZ" sz="3200" dirty="0"/>
          </a:p>
        </p:txBody>
      </p:sp>
      <p:sp>
        <p:nvSpPr>
          <p:cNvPr id="3" name="Zástupný symbol pro obsah 2"/>
          <p:cNvSpPr>
            <a:spLocks noGrp="1"/>
          </p:cNvSpPr>
          <p:nvPr>
            <p:ph sz="quarter" idx="1"/>
          </p:nvPr>
        </p:nvSpPr>
        <p:spPr>
          <a:xfrm>
            <a:off x="0" y="1600200"/>
            <a:ext cx="9144000" cy="5257800"/>
          </a:xfrm>
        </p:spPr>
        <p:txBody>
          <a:bodyPr>
            <a:normAutofit/>
          </a:bodyPr>
          <a:lstStyle/>
          <a:p>
            <a:pPr>
              <a:buNone/>
            </a:pPr>
            <a:r>
              <a:rPr lang="cs-CZ" dirty="0" smtClean="0"/>
              <a:t>	- Vězeňské drama natočené podle novely </a:t>
            </a:r>
            <a:r>
              <a:rPr lang="cs-CZ" dirty="0" err="1" smtClean="0"/>
              <a:t>Stephena</a:t>
            </a:r>
            <a:r>
              <a:rPr lang="cs-CZ" dirty="0" smtClean="0"/>
              <a:t> Kinga </a:t>
            </a:r>
            <a:r>
              <a:rPr lang="cs-CZ" i="1" dirty="0" smtClean="0"/>
              <a:t>Vykoupení z věznice </a:t>
            </a:r>
            <a:r>
              <a:rPr lang="cs-CZ" i="1" dirty="0" err="1" smtClean="0"/>
              <a:t>Shawshank</a:t>
            </a:r>
            <a:r>
              <a:rPr lang="cs-CZ" dirty="0" smtClean="0"/>
              <a:t>, </a:t>
            </a:r>
          </a:p>
          <a:p>
            <a:pPr>
              <a:buNone/>
            </a:pPr>
            <a:r>
              <a:rPr lang="cs-CZ" dirty="0" smtClean="0"/>
              <a:t>	- film </a:t>
            </a:r>
            <a:r>
              <a:rPr lang="cs-CZ" i="1" dirty="0" smtClean="0"/>
              <a:t>Přelet nad kukaččím hnízdem </a:t>
            </a:r>
            <a:r>
              <a:rPr lang="cs-CZ" dirty="0" smtClean="0"/>
              <a:t>v režii Miloše Formana, </a:t>
            </a:r>
          </a:p>
          <a:p>
            <a:pPr>
              <a:buNone/>
            </a:pPr>
            <a:r>
              <a:rPr lang="cs-CZ" dirty="0" smtClean="0"/>
              <a:t>	- </a:t>
            </a:r>
            <a:r>
              <a:rPr lang="cs-CZ" dirty="0" err="1" smtClean="0"/>
              <a:t>časosběrný</a:t>
            </a:r>
            <a:r>
              <a:rPr lang="cs-CZ" dirty="0" smtClean="0"/>
              <a:t> dokument Heleny </a:t>
            </a:r>
            <a:r>
              <a:rPr lang="cs-CZ" dirty="0" err="1" smtClean="0"/>
              <a:t>Třeštíkové</a:t>
            </a:r>
            <a:r>
              <a:rPr lang="cs-CZ" dirty="0" smtClean="0"/>
              <a:t> </a:t>
            </a:r>
            <a:r>
              <a:rPr lang="cs-CZ" i="1" dirty="0" smtClean="0"/>
              <a:t>René</a:t>
            </a:r>
            <a:r>
              <a:rPr lang="cs-CZ" dirty="0" smtClean="0"/>
              <a:t>, </a:t>
            </a:r>
          </a:p>
          <a:p>
            <a:pPr>
              <a:buNone/>
            </a:pPr>
            <a:r>
              <a:rPr lang="cs-CZ" dirty="0" smtClean="0"/>
              <a:t>	- kniha </a:t>
            </a:r>
            <a:r>
              <a:rPr lang="cs-CZ" dirty="0" err="1" smtClean="0"/>
              <a:t>Joanne</a:t>
            </a:r>
            <a:r>
              <a:rPr lang="cs-CZ" dirty="0" smtClean="0"/>
              <a:t> </a:t>
            </a:r>
            <a:r>
              <a:rPr lang="cs-CZ" dirty="0" err="1" smtClean="0"/>
              <a:t>Greenbergové</a:t>
            </a:r>
            <a:r>
              <a:rPr lang="cs-CZ" dirty="0" smtClean="0"/>
              <a:t> </a:t>
            </a:r>
            <a:r>
              <a:rPr lang="cs-CZ" i="1" dirty="0" smtClean="0"/>
              <a:t>Neslibovala jsem ti procházku růžovým sadem</a:t>
            </a:r>
            <a:r>
              <a:rPr lang="cs-CZ" dirty="0" smtClean="0"/>
              <a:t>. </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smtClean="0"/>
              <a:t/>
            </a:r>
            <a:br>
              <a:rPr lang="cs-CZ" sz="2800" b="1" dirty="0" smtClean="0"/>
            </a:br>
            <a:r>
              <a:rPr lang="cs-CZ" sz="3200" b="1" dirty="0" smtClean="0"/>
              <a:t>Institucionální péče v sociálních službách  </a:t>
            </a:r>
            <a:r>
              <a:rPr lang="cs-CZ" sz="2800" dirty="0" smtClean="0"/>
              <a:t/>
            </a:r>
            <a:br>
              <a:rPr lang="cs-CZ" sz="2800" dirty="0" smtClean="0"/>
            </a:br>
            <a:endParaRPr lang="cs-CZ" sz="2800" dirty="0"/>
          </a:p>
        </p:txBody>
      </p:sp>
      <p:sp>
        <p:nvSpPr>
          <p:cNvPr id="3" name="Zástupný symbol pro obsah 2"/>
          <p:cNvSpPr>
            <a:spLocks noGrp="1"/>
          </p:cNvSpPr>
          <p:nvPr>
            <p:ph sz="quarter" idx="1"/>
          </p:nvPr>
        </p:nvSpPr>
        <p:spPr>
          <a:xfrm>
            <a:off x="0" y="1600200"/>
            <a:ext cx="9144000" cy="5257800"/>
          </a:xfrm>
        </p:spPr>
        <p:txBody>
          <a:bodyPr>
            <a:normAutofit/>
          </a:bodyPr>
          <a:lstStyle/>
          <a:p>
            <a:pPr>
              <a:buNone/>
            </a:pPr>
            <a:r>
              <a:rPr lang="cs-CZ" dirty="0" smtClean="0"/>
              <a:t>	Péče poskytovaná v pobytových zařízeních sociálních služeb. </a:t>
            </a:r>
          </a:p>
          <a:p>
            <a:pPr>
              <a:buNone/>
            </a:pPr>
            <a:r>
              <a:rPr lang="cs-CZ" dirty="0" smtClean="0"/>
              <a:t>	 „Instituce mají vždy svou historii, které jsou výsledkem. Není možné instituci správně porozumět bez pochopení historického procesu, který vedl k jejímu vzniku. Už ze samotného faktu existence institucí vyplývá, že instituce řídí lidské chování tím, že předem stanovují vzorce chování, které lidskému jednání předurčují jeden směr ze všech teoreticky možných směrů.“ (Berger, </a:t>
            </a:r>
            <a:r>
              <a:rPr lang="cs-CZ" dirty="0" err="1" smtClean="0"/>
              <a:t>Luckman</a:t>
            </a:r>
            <a:r>
              <a:rPr lang="cs-CZ" dirty="0" smtClean="0"/>
              <a:t>, 1999: 58.) </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smtClean="0"/>
              <a:t/>
            </a:r>
            <a:br>
              <a:rPr lang="cs-CZ" sz="2800" b="1" dirty="0" smtClean="0"/>
            </a:br>
            <a:r>
              <a:rPr lang="cs-CZ" sz="3200" b="1" dirty="0" smtClean="0"/>
              <a:t>Pobytová zařízení sociálních služeb</a:t>
            </a:r>
            <a:br>
              <a:rPr lang="cs-CZ" sz="3200" b="1" dirty="0" smtClean="0"/>
            </a:br>
            <a:r>
              <a:rPr lang="cs-CZ" sz="3200" b="1" dirty="0" smtClean="0"/>
              <a:t>jako byrokratické organizace </a:t>
            </a:r>
            <a:r>
              <a:rPr lang="cs-CZ" sz="3200" dirty="0" smtClean="0"/>
              <a:t/>
            </a:r>
            <a:br>
              <a:rPr lang="cs-CZ" sz="3200" dirty="0" smtClean="0"/>
            </a:br>
            <a:endParaRPr lang="cs-CZ" sz="3200" dirty="0"/>
          </a:p>
        </p:txBody>
      </p:sp>
      <p:sp>
        <p:nvSpPr>
          <p:cNvPr id="3" name="Zástupný symbol pro obsah 2"/>
          <p:cNvSpPr>
            <a:spLocks noGrp="1"/>
          </p:cNvSpPr>
          <p:nvPr>
            <p:ph sz="quarter" idx="1"/>
          </p:nvPr>
        </p:nvSpPr>
        <p:spPr>
          <a:xfrm>
            <a:off x="0" y="1600200"/>
            <a:ext cx="9144000" cy="5257800"/>
          </a:xfrm>
        </p:spPr>
        <p:txBody>
          <a:bodyPr>
            <a:normAutofit/>
          </a:bodyPr>
          <a:lstStyle/>
          <a:p>
            <a:pPr>
              <a:buNone/>
            </a:pPr>
            <a:r>
              <a:rPr lang="cs-CZ" dirty="0" smtClean="0"/>
              <a:t>	„Byrokratické formální organizace ovlivňují v moderní společnosti značnou část života všech občanů. Existuje ovšem zvláštní typ organizací, pro které je charakteristické, že ovlivňují prakticky veškerý život jisté části občanů. Do této kategorie náleží mimo jiné … léčebny, především léčebny pro mentálně postižené jako </a:t>
            </a:r>
            <a:r>
              <a:rPr lang="cs-CZ" dirty="0" err="1" smtClean="0"/>
              <a:t>institucionalizace</a:t>
            </a:r>
            <a:r>
              <a:rPr lang="cs-CZ" dirty="0" smtClean="0"/>
              <a:t> zdravotní organizace.“ (Keller, 1997, s. 125.) </a:t>
            </a:r>
          </a:p>
          <a:p>
            <a:pPr>
              <a:buNone/>
            </a:pPr>
            <a:r>
              <a:rPr lang="cs-CZ" dirty="0" smtClean="0"/>
              <a:t>	</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smtClean="0"/>
              <a:t/>
            </a:r>
            <a:br>
              <a:rPr lang="cs-CZ" sz="2800" b="1" dirty="0" smtClean="0"/>
            </a:br>
            <a:r>
              <a:rPr lang="cs-CZ" sz="3200" b="1" dirty="0" smtClean="0"/>
              <a:t>Znaky totálních institucí podle </a:t>
            </a:r>
            <a:r>
              <a:rPr lang="cs-CZ" sz="3200" b="1" dirty="0" err="1" smtClean="0"/>
              <a:t>Goffmana</a:t>
            </a:r>
            <a:endParaRPr lang="cs-CZ" sz="3200" dirty="0"/>
          </a:p>
        </p:txBody>
      </p:sp>
      <p:sp>
        <p:nvSpPr>
          <p:cNvPr id="3" name="Zástupný symbol pro obsah 2"/>
          <p:cNvSpPr>
            <a:spLocks noGrp="1"/>
          </p:cNvSpPr>
          <p:nvPr>
            <p:ph sz="quarter" idx="1"/>
          </p:nvPr>
        </p:nvSpPr>
        <p:spPr>
          <a:xfrm>
            <a:off x="0" y="1600200"/>
            <a:ext cx="9144000" cy="5257800"/>
          </a:xfrm>
        </p:spPr>
        <p:txBody>
          <a:bodyPr/>
          <a:lstStyle/>
          <a:p>
            <a:pPr>
              <a:buNone/>
            </a:pPr>
            <a:r>
              <a:rPr lang="cs-CZ" dirty="0" smtClean="0"/>
              <a:t>	</a:t>
            </a:r>
            <a:endParaRPr lang="cs-CZ" dirty="0"/>
          </a:p>
        </p:txBody>
      </p:sp>
      <p:sp>
        <p:nvSpPr>
          <p:cNvPr id="4" name="Zástupný symbol pro obsah 2"/>
          <p:cNvSpPr txBox="1">
            <a:spLocks/>
          </p:cNvSpPr>
          <p:nvPr/>
        </p:nvSpPr>
        <p:spPr>
          <a:xfrm>
            <a:off x="0" y="1600200"/>
            <a:ext cx="9144000" cy="5257800"/>
          </a:xfrm>
          <a:prstGeom prst="rect">
            <a:avLst/>
          </a:prstGeom>
        </p:spPr>
        <p:txBody>
          <a:bodyPr vert="horz">
            <a:normAutofit/>
          </a:bodyPr>
          <a:lstStyle/>
          <a:p>
            <a:pPr marL="320040" indent="-320040">
              <a:spcBef>
                <a:spcPts val="700"/>
              </a:spcBef>
              <a:buClr>
                <a:schemeClr val="accent2"/>
              </a:buClr>
              <a:buSzPct val="60000"/>
            </a:pPr>
            <a:r>
              <a:rPr lang="cs-CZ" sz="2900" dirty="0" smtClean="0"/>
              <a:t>	Prostředí, jež se v zásadním ohledu liší od životního světa běžných občanů moderní společnosti. 	</a:t>
            </a:r>
          </a:p>
          <a:p>
            <a:pPr marL="320040" indent="-320040">
              <a:spcBef>
                <a:spcPts val="700"/>
              </a:spcBef>
              <a:buClr>
                <a:schemeClr val="accent2"/>
              </a:buClr>
              <a:buSzPct val="60000"/>
            </a:pPr>
            <a:r>
              <a:rPr lang="cs-CZ" sz="2900" dirty="0" smtClean="0"/>
              <a:t>	Místo sloužící současně jako bydliště i pracoviště.</a:t>
            </a:r>
          </a:p>
          <a:p>
            <a:pPr marL="320040" indent="-320040">
              <a:spcBef>
                <a:spcPts val="700"/>
              </a:spcBef>
              <a:buClr>
                <a:schemeClr val="accent2"/>
              </a:buClr>
              <a:buSzPct val="60000"/>
            </a:pPr>
            <a:r>
              <a:rPr lang="cs-CZ" sz="2900" dirty="0" smtClean="0"/>
              <a:t>	Pod jednou střechou jsou provozovány téměř všechny aktivity. </a:t>
            </a:r>
          </a:p>
          <a:p>
            <a:pPr marL="320040" indent="-320040">
              <a:spcBef>
                <a:spcPts val="700"/>
              </a:spcBef>
              <a:buClr>
                <a:schemeClr val="accent2"/>
              </a:buClr>
              <a:buSzPct val="60000"/>
            </a:pPr>
            <a:r>
              <a:rPr lang="cs-CZ" sz="2900" dirty="0" smtClean="0"/>
              <a:t>	Absence soukromého prostoru.</a:t>
            </a:r>
          </a:p>
          <a:p>
            <a:pPr marL="320040" indent="-320040">
              <a:spcBef>
                <a:spcPts val="700"/>
              </a:spcBef>
              <a:buClr>
                <a:schemeClr val="accent2"/>
              </a:buClr>
              <a:buSzPct val="60000"/>
            </a:pPr>
            <a:r>
              <a:rPr lang="cs-CZ" sz="2900" dirty="0" smtClean="0"/>
              <a:t>	Veškeré činnosti probíhají za přítomnosti druhých osob podle předem stanoveného časového harmonogramu a pod dohledem autorit. </a:t>
            </a:r>
          </a:p>
          <a:p>
            <a:pPr marL="320040" indent="-320040">
              <a:spcBef>
                <a:spcPts val="700"/>
              </a:spcBef>
              <a:buClr>
                <a:schemeClr val="accent2"/>
              </a:buClr>
              <a:buSzPct val="60000"/>
            </a:pPr>
            <a:r>
              <a:rPr lang="cs-CZ" sz="2900" dirty="0" smtClean="0"/>
              <a:t>	Postupné zpřetrhání sociálních vazeb.</a:t>
            </a:r>
          </a:p>
          <a:p>
            <a:pPr marL="320040" indent="-320040">
              <a:spcBef>
                <a:spcPts val="700"/>
              </a:spcBef>
              <a:buClr>
                <a:schemeClr val="accent2"/>
              </a:buClr>
              <a:buSzPct val="60000"/>
            </a:pPr>
            <a:endParaRPr kumimoji="0" lang="cs-CZ"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smtClean="0"/>
              <a:t/>
            </a:r>
            <a:br>
              <a:rPr lang="cs-CZ" sz="2800" b="1" dirty="0" smtClean="0"/>
            </a:br>
            <a:r>
              <a:rPr lang="cs-CZ" sz="3200" b="1" dirty="0" smtClean="0"/>
              <a:t>Institucionální péče </a:t>
            </a:r>
            <a:r>
              <a:rPr lang="cs-CZ" sz="3200" b="1" dirty="0" smtClean="0"/>
              <a:t/>
            </a:r>
            <a:br>
              <a:rPr lang="cs-CZ" sz="3200" b="1" dirty="0" smtClean="0"/>
            </a:br>
            <a:r>
              <a:rPr lang="cs-CZ" sz="3200" b="1" dirty="0" smtClean="0"/>
              <a:t>o </a:t>
            </a:r>
            <a:r>
              <a:rPr lang="cs-CZ" sz="3200" b="1" dirty="0" smtClean="0"/>
              <a:t>osoby se zdravotním postižením </a:t>
            </a:r>
            <a:r>
              <a:rPr lang="cs-CZ" sz="3200" dirty="0" smtClean="0"/>
              <a:t/>
            </a:r>
            <a:br>
              <a:rPr lang="cs-CZ" sz="3200" dirty="0" smtClean="0"/>
            </a:br>
            <a:endParaRPr lang="cs-CZ" sz="3200" dirty="0"/>
          </a:p>
        </p:txBody>
      </p:sp>
      <p:sp>
        <p:nvSpPr>
          <p:cNvPr id="3" name="Zástupný symbol pro obsah 2"/>
          <p:cNvSpPr>
            <a:spLocks noGrp="1"/>
          </p:cNvSpPr>
          <p:nvPr>
            <p:ph sz="quarter" idx="1"/>
          </p:nvPr>
        </p:nvSpPr>
        <p:spPr>
          <a:xfrm>
            <a:off x="0" y="1600200"/>
            <a:ext cx="9144000" cy="5257800"/>
          </a:xfrm>
        </p:spPr>
        <p:txBody>
          <a:bodyPr/>
          <a:lstStyle/>
          <a:p>
            <a:pPr>
              <a:buNone/>
            </a:pPr>
            <a:r>
              <a:rPr lang="cs-CZ" dirty="0" smtClean="0"/>
              <a:t>	</a:t>
            </a:r>
            <a:r>
              <a:rPr lang="cs-CZ" dirty="0" err="1" smtClean="0"/>
              <a:t>Giddens</a:t>
            </a:r>
            <a:r>
              <a:rPr lang="cs-CZ" dirty="0" smtClean="0"/>
              <a:t> (1999) společně s Thomasem </a:t>
            </a:r>
            <a:r>
              <a:rPr lang="cs-CZ" dirty="0" err="1" smtClean="0"/>
              <a:t>Szaszem</a:t>
            </a:r>
            <a:r>
              <a:rPr lang="cs-CZ" dirty="0" smtClean="0"/>
              <a:t> </a:t>
            </a:r>
          </a:p>
          <a:p>
            <a:pPr>
              <a:buNone/>
            </a:pPr>
            <a:r>
              <a:rPr lang="cs-CZ" dirty="0" smtClean="0"/>
              <a:t>	považuje za samozřejmé, že by každý člověk měl mít právo žít způsobem života, který mu vyhovuje, a svobodně projevovat své nálady, pocity a názory. </a:t>
            </a:r>
          </a:p>
          <a:p>
            <a:pPr>
              <a:buNone/>
            </a:pPr>
            <a:r>
              <a:rPr lang="cs-CZ" dirty="0" smtClean="0"/>
              <a:t>	Pouze ten, kdo má pocit, že potřebuje pomoc, by měl mít možnost vyhledat potřebnou službu. </a:t>
            </a:r>
          </a:p>
          <a:p>
            <a:pPr>
              <a:buNone/>
            </a:pP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Motto</a:t>
            </a:r>
            <a:endParaRPr lang="cs-CZ" b="1" dirty="0"/>
          </a:p>
        </p:txBody>
      </p:sp>
      <p:sp>
        <p:nvSpPr>
          <p:cNvPr id="3" name="Zástupný symbol pro obsah 2"/>
          <p:cNvSpPr>
            <a:spLocks noGrp="1"/>
          </p:cNvSpPr>
          <p:nvPr>
            <p:ph sz="quarter" idx="1"/>
          </p:nvPr>
        </p:nvSpPr>
        <p:spPr>
          <a:xfrm>
            <a:off x="0" y="1600200"/>
            <a:ext cx="9144000" cy="5257800"/>
          </a:xfrm>
        </p:spPr>
        <p:txBody>
          <a:bodyPr/>
          <a:lstStyle/>
          <a:p>
            <a:pPr>
              <a:buNone/>
            </a:pPr>
            <a:r>
              <a:rPr lang="cs-CZ" dirty="0" smtClean="0"/>
              <a:t>	„Až budete mít chvilku, zkuste si představit svět bez ústavů ukrývajících lidi, bez kterých jsou neústavní lidé ve svých životech dezorientovaní.“ (</a:t>
            </a:r>
            <a:r>
              <a:rPr lang="cs-CZ" i="1" dirty="0" smtClean="0"/>
              <a:t>Milan </a:t>
            </a:r>
            <a:r>
              <a:rPr lang="cs-CZ" i="1" dirty="0" err="1" smtClean="0"/>
              <a:t>Cháb</a:t>
            </a:r>
            <a:r>
              <a:rPr lang="cs-CZ" i="1" dirty="0" smtClean="0"/>
              <a:t>)</a:t>
            </a:r>
          </a:p>
          <a:p>
            <a:pPr>
              <a:buNone/>
            </a:pP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
            </a:r>
            <a:br>
              <a:rPr lang="cs-CZ" sz="3200" b="1" dirty="0" smtClean="0"/>
            </a:br>
            <a:r>
              <a:rPr lang="cs-CZ" sz="3200" b="1" dirty="0" err="1" smtClean="0"/>
              <a:t>Dekarcerace</a:t>
            </a:r>
            <a:r>
              <a:rPr lang="cs-CZ" sz="3200" b="1" dirty="0" smtClean="0"/>
              <a:t> jako cíl</a:t>
            </a:r>
            <a:r>
              <a:rPr lang="cs-CZ" sz="3200" dirty="0" smtClean="0"/>
              <a:t/>
            </a:r>
            <a:br>
              <a:rPr lang="cs-CZ" sz="3200" dirty="0" smtClean="0"/>
            </a:br>
            <a:endParaRPr lang="cs-CZ" sz="3200" dirty="0"/>
          </a:p>
        </p:txBody>
      </p:sp>
      <p:sp>
        <p:nvSpPr>
          <p:cNvPr id="3" name="Zástupný symbol pro obsah 2"/>
          <p:cNvSpPr>
            <a:spLocks noGrp="1"/>
          </p:cNvSpPr>
          <p:nvPr>
            <p:ph sz="quarter" idx="1"/>
          </p:nvPr>
        </p:nvSpPr>
        <p:spPr>
          <a:xfrm>
            <a:off x="0" y="1600200"/>
            <a:ext cx="9144000" cy="5257800"/>
          </a:xfrm>
        </p:spPr>
        <p:txBody>
          <a:bodyPr/>
          <a:lstStyle/>
          <a:p>
            <a:pPr>
              <a:buNone/>
            </a:pPr>
            <a:r>
              <a:rPr lang="cs-CZ" dirty="0" smtClean="0"/>
              <a:t>	Karcer - kázeňský trest, kdy žáci středních škol zůstávali za své přestupky proti školnímu řádu uzavřeni ve školách. Karcer, jako kázeňský trest, ještě nalezneme v našem školském řádu z roku 1922. Následně byl zrušen školním řádem z 12. 8. 1936 (Klimeš, 2002). </a:t>
            </a:r>
          </a:p>
          <a:p>
            <a:pPr>
              <a:buNone/>
            </a:pP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Doporučená literatura</a:t>
            </a:r>
            <a:endParaRPr lang="cs-CZ" sz="3200" b="1" dirty="0"/>
          </a:p>
        </p:txBody>
      </p:sp>
      <p:sp>
        <p:nvSpPr>
          <p:cNvPr id="3" name="Zástupný symbol pro obsah 2"/>
          <p:cNvSpPr>
            <a:spLocks noGrp="1"/>
          </p:cNvSpPr>
          <p:nvPr>
            <p:ph sz="quarter" idx="1"/>
          </p:nvPr>
        </p:nvSpPr>
        <p:spPr/>
        <p:txBody>
          <a:bodyPr>
            <a:normAutofit lnSpcReduction="10000"/>
          </a:bodyPr>
          <a:lstStyle/>
          <a:p>
            <a:r>
              <a:rPr lang="cs-CZ" sz="2200" dirty="0" smtClean="0"/>
              <a:t>BERGER, P. L., LUCKMANN, T. </a:t>
            </a:r>
            <a:r>
              <a:rPr lang="cs-CZ" sz="2200" b="1" dirty="0" smtClean="0"/>
              <a:t>Sociální konstrukce reality. Pojednání o sociologii vědění. </a:t>
            </a:r>
            <a:r>
              <a:rPr lang="cs-CZ" sz="2200" dirty="0" smtClean="0"/>
              <a:t>Brno: Centrum pro studium demokracie a kultury, 1999.</a:t>
            </a:r>
          </a:p>
          <a:p>
            <a:r>
              <a:rPr lang="cs-CZ" sz="2200" dirty="0" smtClean="0"/>
              <a:t>CHÁB, M. </a:t>
            </a:r>
            <a:r>
              <a:rPr lang="cs-CZ" sz="2200" b="1" dirty="0" smtClean="0"/>
              <a:t>Svět bez ústavů.</a:t>
            </a:r>
            <a:r>
              <a:rPr lang="cs-CZ" sz="2200" dirty="0" smtClean="0"/>
              <a:t> Praha: QUIP, 2004.</a:t>
            </a:r>
          </a:p>
          <a:p>
            <a:r>
              <a:rPr lang="cs-CZ" sz="2200" dirty="0" smtClean="0"/>
              <a:t>KELLER, J. </a:t>
            </a:r>
            <a:r>
              <a:rPr lang="cs-CZ" sz="2200" b="1" dirty="0" smtClean="0"/>
              <a:t>Sociologie byrokracie a organizace.</a:t>
            </a:r>
            <a:r>
              <a:rPr lang="cs-CZ" sz="2200" i="1" dirty="0" smtClean="0"/>
              <a:t> </a:t>
            </a:r>
            <a:r>
              <a:rPr lang="cs-CZ" sz="2200" dirty="0" smtClean="0"/>
              <a:t>Praha: SLON, 1997. </a:t>
            </a:r>
          </a:p>
          <a:p>
            <a:r>
              <a:rPr lang="cs-CZ" sz="2200" dirty="0" smtClean="0"/>
              <a:t>GIDDENS, A. </a:t>
            </a:r>
            <a:r>
              <a:rPr lang="cs-CZ" sz="2200" b="1" dirty="0" smtClean="0"/>
              <a:t>Sociologie.</a:t>
            </a:r>
            <a:r>
              <a:rPr lang="cs-CZ" sz="2200" dirty="0" smtClean="0"/>
              <a:t> Praha: </a:t>
            </a:r>
            <a:r>
              <a:rPr lang="cs-CZ" sz="2200" dirty="0" err="1" smtClean="0"/>
              <a:t>Argo</a:t>
            </a:r>
            <a:r>
              <a:rPr lang="cs-CZ" sz="2200" dirty="0" smtClean="0"/>
              <a:t>, 1999. </a:t>
            </a:r>
          </a:p>
          <a:p>
            <a:r>
              <a:rPr lang="cs-CZ" sz="2200" dirty="0" smtClean="0"/>
              <a:t>GOFFMAN, E. </a:t>
            </a:r>
            <a:r>
              <a:rPr lang="cs-CZ" sz="2200" b="1" dirty="0" err="1" smtClean="0"/>
              <a:t>Asylums</a:t>
            </a:r>
            <a:r>
              <a:rPr lang="cs-CZ" sz="2200" b="1" dirty="0" smtClean="0"/>
              <a:t>: </a:t>
            </a:r>
            <a:r>
              <a:rPr lang="cs-CZ" sz="2200" b="1" dirty="0" err="1" smtClean="0"/>
              <a:t>Essays</a:t>
            </a:r>
            <a:r>
              <a:rPr lang="cs-CZ" sz="2200" b="1" dirty="0" smtClean="0"/>
              <a:t> on </a:t>
            </a:r>
            <a:r>
              <a:rPr lang="cs-CZ" sz="2200" b="1" dirty="0" err="1" smtClean="0"/>
              <a:t>the</a:t>
            </a:r>
            <a:r>
              <a:rPr lang="cs-CZ" sz="2200" b="1" dirty="0" smtClean="0"/>
              <a:t> </a:t>
            </a:r>
            <a:r>
              <a:rPr lang="cs-CZ" sz="2200" b="1" dirty="0" err="1" smtClean="0"/>
              <a:t>Social</a:t>
            </a:r>
            <a:r>
              <a:rPr lang="cs-CZ" sz="2200" b="1" dirty="0" smtClean="0"/>
              <a:t> </a:t>
            </a:r>
            <a:r>
              <a:rPr lang="cs-CZ" sz="2200" b="1" dirty="0" err="1" smtClean="0"/>
              <a:t>Situation</a:t>
            </a:r>
            <a:r>
              <a:rPr lang="cs-CZ" sz="2200" b="1" dirty="0" smtClean="0"/>
              <a:t> </a:t>
            </a:r>
            <a:r>
              <a:rPr lang="cs-CZ" sz="2200" b="1" dirty="0" err="1" smtClean="0"/>
              <a:t>of</a:t>
            </a:r>
            <a:r>
              <a:rPr lang="cs-CZ" sz="2200" b="1" dirty="0" smtClean="0"/>
              <a:t> </a:t>
            </a:r>
            <a:r>
              <a:rPr lang="cs-CZ" sz="2200" b="1" dirty="0" err="1" smtClean="0"/>
              <a:t>Mental</a:t>
            </a:r>
            <a:r>
              <a:rPr lang="cs-CZ" sz="2200" b="1" dirty="0" smtClean="0"/>
              <a:t> Patiens </a:t>
            </a:r>
            <a:r>
              <a:rPr lang="cs-CZ" sz="2200" b="1" dirty="0" err="1" smtClean="0"/>
              <a:t>and</a:t>
            </a:r>
            <a:r>
              <a:rPr lang="cs-CZ" sz="2200" b="1" dirty="0" smtClean="0"/>
              <a:t> </a:t>
            </a:r>
            <a:r>
              <a:rPr lang="cs-CZ" sz="2200" b="1" dirty="0" err="1" smtClean="0"/>
              <a:t>other</a:t>
            </a:r>
            <a:r>
              <a:rPr lang="cs-CZ" sz="2200" b="1" dirty="0" smtClean="0"/>
              <a:t> </a:t>
            </a:r>
            <a:r>
              <a:rPr lang="cs-CZ" sz="2200" b="1" dirty="0" err="1" smtClean="0"/>
              <a:t>Inmates</a:t>
            </a:r>
            <a:r>
              <a:rPr lang="cs-CZ" sz="2200" b="1" dirty="0" smtClean="0"/>
              <a:t>.</a:t>
            </a:r>
            <a:r>
              <a:rPr lang="cs-CZ" sz="2200" i="1" dirty="0" smtClean="0"/>
              <a:t> </a:t>
            </a:r>
            <a:r>
              <a:rPr lang="cs-CZ" sz="2200" dirty="0" smtClean="0"/>
              <a:t>New </a:t>
            </a:r>
            <a:r>
              <a:rPr lang="cs-CZ" sz="2200" dirty="0" err="1" smtClean="0"/>
              <a:t>Brunswick</a:t>
            </a:r>
            <a:r>
              <a:rPr lang="cs-CZ" sz="2200" dirty="0" smtClean="0"/>
              <a:t> / London: </a:t>
            </a:r>
            <a:r>
              <a:rPr lang="cs-CZ" sz="2200" dirty="0" err="1" smtClean="0"/>
              <a:t>Transaction</a:t>
            </a:r>
            <a:r>
              <a:rPr lang="cs-CZ" sz="2200" dirty="0" smtClean="0"/>
              <a:t> </a:t>
            </a:r>
            <a:r>
              <a:rPr lang="cs-CZ" sz="2200" dirty="0" err="1" smtClean="0"/>
              <a:t>Publishers</a:t>
            </a:r>
            <a:r>
              <a:rPr lang="cs-CZ" sz="2200" dirty="0" smtClean="0"/>
              <a:t>, 2007. </a:t>
            </a:r>
          </a:p>
          <a:p>
            <a:r>
              <a:rPr lang="cs-CZ" sz="2200" dirty="0" smtClean="0"/>
              <a:t>RIEGER, Z. </a:t>
            </a:r>
            <a:r>
              <a:rPr lang="cs-CZ" sz="2200" b="1" dirty="0" smtClean="0"/>
              <a:t>Návrat k rodině domů. Příprava klientů institucionálních služeb na návrat z odloučení.</a:t>
            </a:r>
            <a:r>
              <a:rPr lang="cs-CZ" sz="2200" i="1" dirty="0" smtClean="0"/>
              <a:t> </a:t>
            </a:r>
            <a:r>
              <a:rPr lang="cs-CZ" sz="2200" dirty="0" smtClean="0"/>
              <a:t>Praha: Portál, 2009. </a:t>
            </a:r>
          </a:p>
          <a:p>
            <a:endParaRPr lang="cs-CZ" dirty="0" smtClean="0"/>
          </a:p>
          <a:p>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Základní premisy</a:t>
            </a:r>
            <a:endParaRPr lang="cs-CZ" b="1" dirty="0"/>
          </a:p>
        </p:txBody>
      </p:sp>
      <p:sp>
        <p:nvSpPr>
          <p:cNvPr id="3" name="Zástupný symbol pro obsah 2"/>
          <p:cNvSpPr>
            <a:spLocks noGrp="1"/>
          </p:cNvSpPr>
          <p:nvPr>
            <p:ph sz="quarter" idx="1"/>
          </p:nvPr>
        </p:nvSpPr>
        <p:spPr>
          <a:xfrm>
            <a:off x="0" y="1600200"/>
            <a:ext cx="9144000" cy="5257800"/>
          </a:xfrm>
        </p:spPr>
        <p:txBody>
          <a:bodyPr>
            <a:normAutofit/>
          </a:bodyPr>
          <a:lstStyle/>
          <a:p>
            <a:pPr>
              <a:buNone/>
            </a:pPr>
            <a:r>
              <a:rPr lang="cs-CZ" dirty="0" smtClean="0"/>
              <a:t>	K </a:t>
            </a:r>
            <a:r>
              <a:rPr lang="cs-CZ" dirty="0" err="1" smtClean="0"/>
              <a:t>institucionalizaci</a:t>
            </a:r>
            <a:r>
              <a:rPr lang="cs-CZ" dirty="0" smtClean="0"/>
              <a:t> dochází u osob žijících v tzv. totálních </a:t>
            </a:r>
            <a:r>
              <a:rPr lang="cs-CZ" dirty="0" smtClean="0"/>
              <a:t>institucích (typologii sestavil </a:t>
            </a:r>
            <a:r>
              <a:rPr lang="cs-CZ" dirty="0" err="1" smtClean="0"/>
              <a:t>Erving</a:t>
            </a:r>
            <a:r>
              <a:rPr lang="cs-CZ" dirty="0" smtClean="0"/>
              <a:t> </a:t>
            </a:r>
            <a:r>
              <a:rPr lang="cs-CZ" dirty="0" err="1" smtClean="0"/>
              <a:t>Goffman</a:t>
            </a:r>
            <a:r>
              <a:rPr lang="cs-CZ" dirty="0" smtClean="0"/>
              <a:t>), </a:t>
            </a:r>
            <a:r>
              <a:rPr lang="cs-CZ" dirty="0" smtClean="0"/>
              <a:t>které jsou dlouhodobě izolované od běžného života ostatních členů společnosti. </a:t>
            </a:r>
            <a:endParaRPr lang="cs-CZ" dirty="0" smtClean="0"/>
          </a:p>
          <a:p>
            <a:pPr>
              <a:buNone/>
            </a:pPr>
            <a:r>
              <a:rPr lang="cs-CZ" dirty="0" smtClean="0"/>
              <a:t>	</a:t>
            </a:r>
            <a:r>
              <a:rPr lang="cs-CZ" dirty="0" smtClean="0"/>
              <a:t>Totální instituce v</a:t>
            </a:r>
            <a:r>
              <a:rPr lang="cs-CZ" dirty="0" smtClean="0"/>
              <a:t> sociální oblasti </a:t>
            </a:r>
            <a:r>
              <a:rPr lang="cs-CZ" dirty="0" smtClean="0"/>
              <a:t>– „ústavní</a:t>
            </a:r>
            <a:r>
              <a:rPr lang="cs-CZ" dirty="0" smtClean="0"/>
              <a:t>“ zařízení.</a:t>
            </a:r>
          </a:p>
          <a:p>
            <a:pPr>
              <a:buNone/>
            </a:pPr>
            <a:r>
              <a:rPr lang="cs-CZ" dirty="0" smtClean="0"/>
              <a:t>	</a:t>
            </a:r>
            <a:r>
              <a:rPr lang="cs-CZ" dirty="0" err="1" smtClean="0"/>
              <a:t>Institucionalizace</a:t>
            </a:r>
            <a:r>
              <a:rPr lang="cs-CZ" dirty="0" smtClean="0"/>
              <a:t> je překážkou sociální inkluze. </a:t>
            </a:r>
          </a:p>
          <a:p>
            <a:pPr>
              <a:buNone/>
            </a:pPr>
            <a:r>
              <a:rPr lang="cs-CZ" dirty="0" smtClean="0"/>
              <a:t>	Prevence </a:t>
            </a:r>
            <a:r>
              <a:rPr lang="cs-CZ" dirty="0" err="1" smtClean="0"/>
              <a:t>institucionalizace</a:t>
            </a:r>
            <a:r>
              <a:rPr lang="cs-CZ" dirty="0" smtClean="0"/>
              <a:t> </a:t>
            </a:r>
            <a:r>
              <a:rPr lang="cs-CZ" dirty="0" smtClean="0"/>
              <a:t>– podpora </a:t>
            </a:r>
            <a:r>
              <a:rPr lang="cs-CZ" dirty="0" smtClean="0"/>
              <a:t>terénních                a ambulantních sociálních služeb a především rodin          a  přirozených sociálních vazeb a sítí. </a:t>
            </a:r>
          </a:p>
          <a:p>
            <a:pPr>
              <a:buNone/>
            </a:pP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Počet osob žijících v pobytových zařízeních sociálních služeb v ČR (stav k 31. 12. 2008)</a:t>
            </a:r>
            <a:endParaRPr lang="cs-CZ" sz="3200" dirty="0"/>
          </a:p>
        </p:txBody>
      </p:sp>
      <p:graphicFrame>
        <p:nvGraphicFramePr>
          <p:cNvPr id="5" name="Zástupný symbol pro obsah 4"/>
          <p:cNvGraphicFramePr>
            <a:graphicFrameLocks noGrp="1"/>
          </p:cNvGraphicFramePr>
          <p:nvPr>
            <p:ph sz="quarter" idx="1"/>
          </p:nvPr>
        </p:nvGraphicFramePr>
        <p:xfrm>
          <a:off x="179511" y="1556790"/>
          <a:ext cx="8784976" cy="5309256"/>
        </p:xfrm>
        <a:graphic>
          <a:graphicData uri="http://schemas.openxmlformats.org/drawingml/2006/table">
            <a:tbl>
              <a:tblPr firstRow="1" bandRow="1">
                <a:tableStyleId>{5C22544A-7EE6-4342-B048-85BDC9FD1C3A}</a:tableStyleId>
              </a:tblPr>
              <a:tblGrid>
                <a:gridCol w="2880321"/>
                <a:gridCol w="1368152"/>
                <a:gridCol w="2376264"/>
                <a:gridCol w="2160239"/>
              </a:tblGrid>
              <a:tr h="1022514">
                <a:tc>
                  <a:txBody>
                    <a:bodyPr/>
                    <a:lstStyle/>
                    <a:p>
                      <a:pPr marL="179705" algn="ctr">
                        <a:spcAft>
                          <a:spcPts val="0"/>
                        </a:spcAft>
                      </a:pPr>
                      <a:r>
                        <a:rPr lang="cs-CZ" sz="2000" b="1" dirty="0">
                          <a:solidFill>
                            <a:srgbClr val="000000"/>
                          </a:solidFill>
                          <a:latin typeface="+mn-lt"/>
                          <a:ea typeface="Times New Roman"/>
                          <a:cs typeface="Times New Roman"/>
                        </a:rPr>
                        <a:t>Druh pobytového zařízení sociálních služeb </a:t>
                      </a:r>
                      <a:endParaRPr lang="cs-CZ" sz="2000" dirty="0">
                        <a:latin typeface="+mn-lt"/>
                        <a:ea typeface="Times New Roman"/>
                        <a:cs typeface="Times New Roman"/>
                      </a:endParaRPr>
                    </a:p>
                  </a:txBody>
                  <a:tcPr marL="68580" marR="68580" marT="0" marB="0" anchor="ctr"/>
                </a:tc>
                <a:tc>
                  <a:txBody>
                    <a:bodyPr/>
                    <a:lstStyle/>
                    <a:p>
                      <a:pPr marL="179705" algn="ctr">
                        <a:spcAft>
                          <a:spcPts val="0"/>
                        </a:spcAft>
                      </a:pPr>
                      <a:r>
                        <a:rPr lang="cs-CZ" sz="2000" b="1" dirty="0">
                          <a:solidFill>
                            <a:srgbClr val="000000"/>
                          </a:solidFill>
                          <a:latin typeface="+mn-lt"/>
                          <a:ea typeface="Times New Roman"/>
                          <a:cs typeface="Times New Roman"/>
                        </a:rPr>
                        <a:t>Počet zařízení </a:t>
                      </a:r>
                      <a:endParaRPr lang="cs-CZ" sz="2000" dirty="0">
                        <a:latin typeface="+mn-lt"/>
                        <a:ea typeface="Times New Roman"/>
                        <a:cs typeface="Times New Roman"/>
                      </a:endParaRPr>
                    </a:p>
                  </a:txBody>
                  <a:tcPr marL="68580" marR="68580" marT="0" marB="0" anchor="ctr"/>
                </a:tc>
                <a:tc>
                  <a:txBody>
                    <a:bodyPr/>
                    <a:lstStyle/>
                    <a:p>
                      <a:pPr marL="179705" algn="ctr">
                        <a:spcAft>
                          <a:spcPts val="0"/>
                        </a:spcAft>
                      </a:pPr>
                      <a:r>
                        <a:rPr lang="cs-CZ" sz="2000" b="1" dirty="0">
                          <a:solidFill>
                            <a:srgbClr val="000000"/>
                          </a:solidFill>
                          <a:latin typeface="+mn-lt"/>
                          <a:ea typeface="Times New Roman"/>
                          <a:cs typeface="Times New Roman"/>
                        </a:rPr>
                        <a:t>Celková kapacita zařízení</a:t>
                      </a:r>
                      <a:endParaRPr lang="cs-CZ" sz="2000" dirty="0">
                        <a:latin typeface="+mn-lt"/>
                        <a:ea typeface="Times New Roman"/>
                        <a:cs typeface="Times New Roman"/>
                      </a:endParaRPr>
                    </a:p>
                    <a:p>
                      <a:pPr marL="179705" algn="ctr">
                        <a:spcAft>
                          <a:spcPts val="0"/>
                        </a:spcAft>
                      </a:pPr>
                      <a:r>
                        <a:rPr lang="cs-CZ" sz="2000" b="1" dirty="0">
                          <a:solidFill>
                            <a:srgbClr val="000000"/>
                          </a:solidFill>
                          <a:latin typeface="+mn-lt"/>
                          <a:ea typeface="Times New Roman"/>
                          <a:cs typeface="Times New Roman"/>
                        </a:rPr>
                        <a:t>(celoroční pobyt)</a:t>
                      </a:r>
                      <a:endParaRPr lang="cs-CZ" sz="2000" dirty="0">
                        <a:latin typeface="+mn-lt"/>
                        <a:ea typeface="Times New Roman"/>
                        <a:cs typeface="Times New Roman"/>
                      </a:endParaRPr>
                    </a:p>
                  </a:txBody>
                  <a:tcPr marL="68580" marR="68580" marT="0" marB="0" anchor="ctr"/>
                </a:tc>
                <a:tc>
                  <a:txBody>
                    <a:bodyPr/>
                    <a:lstStyle/>
                    <a:p>
                      <a:pPr marL="179705" algn="ctr">
                        <a:spcAft>
                          <a:spcPts val="0"/>
                        </a:spcAft>
                      </a:pPr>
                      <a:r>
                        <a:rPr lang="cs-CZ" sz="2000" b="1" dirty="0">
                          <a:solidFill>
                            <a:srgbClr val="000000"/>
                          </a:solidFill>
                          <a:latin typeface="+mn-lt"/>
                          <a:ea typeface="Times New Roman"/>
                          <a:cs typeface="Times New Roman"/>
                        </a:rPr>
                        <a:t>Počet uživatelů sociální služby (celoroční a týdenní pobyt)</a:t>
                      </a:r>
                      <a:endParaRPr lang="cs-CZ" sz="2000" dirty="0">
                        <a:latin typeface="+mn-lt"/>
                        <a:ea typeface="Times New Roman"/>
                        <a:cs typeface="Times New Roman"/>
                      </a:endParaRPr>
                    </a:p>
                  </a:txBody>
                  <a:tcPr marL="68580" marR="68580" marT="0" marB="0" anchor="ctr"/>
                </a:tc>
              </a:tr>
              <a:tr h="1022514">
                <a:tc>
                  <a:txBody>
                    <a:bodyPr/>
                    <a:lstStyle/>
                    <a:p>
                      <a:pPr marL="179705" algn="ctr">
                        <a:spcAft>
                          <a:spcPts val="0"/>
                        </a:spcAft>
                      </a:pPr>
                      <a:r>
                        <a:rPr lang="cs-CZ" sz="2000" dirty="0">
                          <a:solidFill>
                            <a:srgbClr val="000000"/>
                          </a:solidFill>
                          <a:latin typeface="+mn-lt"/>
                          <a:ea typeface="Times New Roman"/>
                          <a:cs typeface="Times New Roman"/>
                        </a:rPr>
                        <a:t>Domovy pro osoby </a:t>
                      </a:r>
                      <a:endParaRPr lang="cs-CZ" sz="2000" dirty="0">
                        <a:latin typeface="+mn-lt"/>
                        <a:ea typeface="Times New Roman"/>
                        <a:cs typeface="Times New Roman"/>
                      </a:endParaRPr>
                    </a:p>
                    <a:p>
                      <a:pPr marL="179705" algn="ctr">
                        <a:spcAft>
                          <a:spcPts val="0"/>
                        </a:spcAft>
                      </a:pPr>
                      <a:r>
                        <a:rPr lang="cs-CZ" sz="2000" dirty="0">
                          <a:solidFill>
                            <a:srgbClr val="000000"/>
                          </a:solidFill>
                          <a:latin typeface="+mn-lt"/>
                          <a:ea typeface="Times New Roman"/>
                          <a:cs typeface="Times New Roman"/>
                        </a:rPr>
                        <a:t>se zdravotním postižním</a:t>
                      </a:r>
                      <a:endParaRPr lang="cs-CZ" sz="2000" dirty="0">
                        <a:latin typeface="+mn-lt"/>
                        <a:ea typeface="Times New Roman"/>
                        <a:cs typeface="Times New Roman"/>
                      </a:endParaRPr>
                    </a:p>
                  </a:txBody>
                  <a:tcPr marL="68580" marR="68580" marT="0" marB="0" anchor="ctr"/>
                </a:tc>
                <a:tc>
                  <a:txBody>
                    <a:bodyPr/>
                    <a:lstStyle/>
                    <a:p>
                      <a:pPr marL="179705" algn="ctr">
                        <a:spcAft>
                          <a:spcPts val="0"/>
                        </a:spcAft>
                      </a:pPr>
                      <a:endParaRPr lang="cs-CZ" sz="2000">
                        <a:solidFill>
                          <a:srgbClr val="000000"/>
                        </a:solidFill>
                        <a:latin typeface="+mn-lt"/>
                        <a:ea typeface="Times New Roman"/>
                        <a:cs typeface="Times New Roman"/>
                      </a:endParaRPr>
                    </a:p>
                    <a:p>
                      <a:pPr marL="179705" algn="ctr">
                        <a:spcAft>
                          <a:spcPts val="0"/>
                        </a:spcAft>
                      </a:pPr>
                      <a:r>
                        <a:rPr lang="cs-CZ" sz="2000">
                          <a:solidFill>
                            <a:srgbClr val="000000"/>
                          </a:solidFill>
                          <a:latin typeface="+mn-lt"/>
                          <a:ea typeface="Times New Roman"/>
                          <a:cs typeface="Times New Roman"/>
                        </a:rPr>
                        <a:t>225</a:t>
                      </a:r>
                      <a:endParaRPr lang="cs-CZ" sz="2000">
                        <a:latin typeface="+mn-lt"/>
                        <a:ea typeface="Times New Roman"/>
                        <a:cs typeface="Times New Roman"/>
                      </a:endParaRPr>
                    </a:p>
                  </a:txBody>
                  <a:tcPr marL="68580" marR="68580" marT="0" marB="0" anchor="ctr"/>
                </a:tc>
                <a:tc>
                  <a:txBody>
                    <a:bodyPr/>
                    <a:lstStyle/>
                    <a:p>
                      <a:pPr marL="179705" algn="ctr">
                        <a:spcAft>
                          <a:spcPts val="0"/>
                        </a:spcAft>
                      </a:pPr>
                      <a:endParaRPr lang="cs-CZ" sz="2000">
                        <a:solidFill>
                          <a:srgbClr val="000000"/>
                        </a:solidFill>
                        <a:latin typeface="+mn-lt"/>
                        <a:ea typeface="Times New Roman"/>
                        <a:cs typeface="Times New Roman"/>
                      </a:endParaRPr>
                    </a:p>
                    <a:p>
                      <a:pPr marL="179705" algn="ctr">
                        <a:spcAft>
                          <a:spcPts val="0"/>
                        </a:spcAft>
                      </a:pPr>
                      <a:r>
                        <a:rPr lang="cs-CZ" sz="2000">
                          <a:solidFill>
                            <a:srgbClr val="000000"/>
                          </a:solidFill>
                          <a:latin typeface="+mn-lt"/>
                          <a:ea typeface="Times New Roman"/>
                          <a:cs typeface="Times New Roman"/>
                        </a:rPr>
                        <a:t>15 113</a:t>
                      </a:r>
                      <a:endParaRPr lang="cs-CZ" sz="2000">
                        <a:latin typeface="+mn-lt"/>
                        <a:ea typeface="Times New Roman"/>
                        <a:cs typeface="Times New Roman"/>
                      </a:endParaRPr>
                    </a:p>
                  </a:txBody>
                  <a:tcPr marL="68580" marR="68580" marT="0" marB="0" anchor="ctr"/>
                </a:tc>
                <a:tc>
                  <a:txBody>
                    <a:bodyPr/>
                    <a:lstStyle/>
                    <a:p>
                      <a:pPr marL="179705" algn="ctr">
                        <a:spcAft>
                          <a:spcPts val="0"/>
                        </a:spcAft>
                      </a:pPr>
                      <a:endParaRPr lang="cs-CZ" sz="2000" dirty="0">
                        <a:solidFill>
                          <a:srgbClr val="000000"/>
                        </a:solidFill>
                        <a:latin typeface="+mn-lt"/>
                        <a:ea typeface="Times New Roman"/>
                        <a:cs typeface="Times New Roman"/>
                      </a:endParaRPr>
                    </a:p>
                    <a:p>
                      <a:pPr marL="179705" algn="ctr">
                        <a:spcAft>
                          <a:spcPts val="0"/>
                        </a:spcAft>
                      </a:pPr>
                      <a:r>
                        <a:rPr lang="cs-CZ" sz="2000" dirty="0">
                          <a:solidFill>
                            <a:srgbClr val="000000"/>
                          </a:solidFill>
                          <a:latin typeface="+mn-lt"/>
                          <a:ea typeface="Times New Roman"/>
                          <a:cs typeface="Times New Roman"/>
                        </a:rPr>
                        <a:t>14 604</a:t>
                      </a:r>
                      <a:endParaRPr lang="cs-CZ" sz="2000" dirty="0">
                        <a:latin typeface="+mn-lt"/>
                        <a:ea typeface="Times New Roman"/>
                        <a:cs typeface="Times New Roman"/>
                      </a:endParaRPr>
                    </a:p>
                  </a:txBody>
                  <a:tcPr marL="68580" marR="68580" marT="0" marB="0" anchor="ctr"/>
                </a:tc>
              </a:tr>
              <a:tr h="1022514">
                <a:tc>
                  <a:txBody>
                    <a:bodyPr/>
                    <a:lstStyle/>
                    <a:p>
                      <a:pPr marL="179705" algn="ctr">
                        <a:spcAft>
                          <a:spcPts val="0"/>
                        </a:spcAft>
                      </a:pPr>
                      <a:r>
                        <a:rPr lang="cs-CZ" sz="2000">
                          <a:solidFill>
                            <a:srgbClr val="000000"/>
                          </a:solidFill>
                          <a:latin typeface="+mn-lt"/>
                          <a:ea typeface="Times New Roman"/>
                          <a:cs typeface="Times New Roman"/>
                        </a:rPr>
                        <a:t>Domovy se zvláštním režimem</a:t>
                      </a:r>
                      <a:endParaRPr lang="cs-CZ" sz="2000">
                        <a:latin typeface="+mn-lt"/>
                        <a:ea typeface="Times New Roman"/>
                        <a:cs typeface="Times New Roman"/>
                      </a:endParaRPr>
                    </a:p>
                  </a:txBody>
                  <a:tcPr marL="68580" marR="68580" marT="0" marB="0" anchor="ctr"/>
                </a:tc>
                <a:tc>
                  <a:txBody>
                    <a:bodyPr/>
                    <a:lstStyle/>
                    <a:p>
                      <a:pPr marL="179705" algn="ctr">
                        <a:spcAft>
                          <a:spcPts val="0"/>
                        </a:spcAft>
                      </a:pPr>
                      <a:r>
                        <a:rPr lang="cs-CZ" sz="2000" dirty="0">
                          <a:solidFill>
                            <a:srgbClr val="000000"/>
                          </a:solidFill>
                          <a:latin typeface="+mn-lt"/>
                          <a:ea typeface="Times New Roman"/>
                          <a:cs typeface="Times New Roman"/>
                        </a:rPr>
                        <a:t>150</a:t>
                      </a:r>
                      <a:endParaRPr lang="cs-CZ" sz="2000" dirty="0">
                        <a:latin typeface="+mn-lt"/>
                        <a:ea typeface="Times New Roman"/>
                        <a:cs typeface="Times New Roman"/>
                      </a:endParaRPr>
                    </a:p>
                  </a:txBody>
                  <a:tcPr marL="68580" marR="68580" marT="0" marB="0" anchor="ctr"/>
                </a:tc>
                <a:tc>
                  <a:txBody>
                    <a:bodyPr/>
                    <a:lstStyle/>
                    <a:p>
                      <a:pPr marL="179705" algn="ctr">
                        <a:spcAft>
                          <a:spcPts val="0"/>
                        </a:spcAft>
                      </a:pPr>
                      <a:r>
                        <a:rPr lang="cs-CZ" sz="2000">
                          <a:solidFill>
                            <a:srgbClr val="000000"/>
                          </a:solidFill>
                          <a:latin typeface="+mn-lt"/>
                          <a:ea typeface="Times New Roman"/>
                          <a:cs typeface="Times New Roman"/>
                        </a:rPr>
                        <a:t> 7 396</a:t>
                      </a:r>
                      <a:endParaRPr lang="cs-CZ" sz="2000">
                        <a:latin typeface="+mn-lt"/>
                        <a:ea typeface="Times New Roman"/>
                        <a:cs typeface="Times New Roman"/>
                      </a:endParaRPr>
                    </a:p>
                  </a:txBody>
                  <a:tcPr marL="68580" marR="68580" marT="0" marB="0" anchor="ctr"/>
                </a:tc>
                <a:tc>
                  <a:txBody>
                    <a:bodyPr/>
                    <a:lstStyle/>
                    <a:p>
                      <a:pPr marL="179705" algn="ctr">
                        <a:spcAft>
                          <a:spcPts val="0"/>
                        </a:spcAft>
                      </a:pPr>
                      <a:r>
                        <a:rPr lang="cs-CZ" sz="2000" dirty="0">
                          <a:solidFill>
                            <a:srgbClr val="000000"/>
                          </a:solidFill>
                          <a:latin typeface="+mn-lt"/>
                          <a:ea typeface="Times New Roman"/>
                          <a:cs typeface="Times New Roman"/>
                        </a:rPr>
                        <a:t> 7 016</a:t>
                      </a:r>
                      <a:endParaRPr lang="cs-CZ" sz="2000" dirty="0">
                        <a:latin typeface="+mn-lt"/>
                        <a:ea typeface="Times New Roman"/>
                        <a:cs typeface="Times New Roman"/>
                      </a:endParaRPr>
                    </a:p>
                  </a:txBody>
                  <a:tcPr marL="68580" marR="68580" marT="0" marB="0" anchor="ctr"/>
                </a:tc>
              </a:tr>
              <a:tr h="1022514">
                <a:tc>
                  <a:txBody>
                    <a:bodyPr/>
                    <a:lstStyle/>
                    <a:p>
                      <a:pPr marL="179705" algn="ctr">
                        <a:spcAft>
                          <a:spcPts val="0"/>
                        </a:spcAft>
                      </a:pPr>
                      <a:r>
                        <a:rPr lang="cs-CZ" sz="2000">
                          <a:solidFill>
                            <a:srgbClr val="000000"/>
                          </a:solidFill>
                          <a:latin typeface="+mn-lt"/>
                          <a:ea typeface="Times New Roman"/>
                          <a:cs typeface="Times New Roman"/>
                        </a:rPr>
                        <a:t>Domovy pro seniory</a:t>
                      </a:r>
                      <a:endParaRPr lang="cs-CZ" sz="2000">
                        <a:latin typeface="+mn-lt"/>
                        <a:ea typeface="Times New Roman"/>
                        <a:cs typeface="Times New Roman"/>
                      </a:endParaRPr>
                    </a:p>
                  </a:txBody>
                  <a:tcPr marL="68580" marR="68580" marT="0" marB="0" anchor="ctr"/>
                </a:tc>
                <a:tc>
                  <a:txBody>
                    <a:bodyPr/>
                    <a:lstStyle/>
                    <a:p>
                      <a:pPr marL="179705" algn="ctr">
                        <a:spcAft>
                          <a:spcPts val="0"/>
                        </a:spcAft>
                      </a:pPr>
                      <a:r>
                        <a:rPr lang="cs-CZ" sz="2000">
                          <a:solidFill>
                            <a:srgbClr val="000000"/>
                          </a:solidFill>
                          <a:latin typeface="+mn-lt"/>
                          <a:ea typeface="Times New Roman"/>
                          <a:cs typeface="Times New Roman"/>
                        </a:rPr>
                        <a:t>452</a:t>
                      </a:r>
                      <a:endParaRPr lang="cs-CZ" sz="2000">
                        <a:latin typeface="+mn-lt"/>
                        <a:ea typeface="Times New Roman"/>
                        <a:cs typeface="Times New Roman"/>
                      </a:endParaRPr>
                    </a:p>
                  </a:txBody>
                  <a:tcPr marL="68580" marR="68580" marT="0" marB="0" anchor="ctr"/>
                </a:tc>
                <a:tc>
                  <a:txBody>
                    <a:bodyPr/>
                    <a:lstStyle/>
                    <a:p>
                      <a:pPr marL="179705" algn="ctr">
                        <a:spcAft>
                          <a:spcPts val="0"/>
                        </a:spcAft>
                      </a:pPr>
                      <a:r>
                        <a:rPr lang="cs-CZ" sz="2000">
                          <a:solidFill>
                            <a:srgbClr val="000000"/>
                          </a:solidFill>
                          <a:latin typeface="+mn-lt"/>
                          <a:ea typeface="Times New Roman"/>
                          <a:cs typeface="Times New Roman"/>
                        </a:rPr>
                        <a:t>37 733</a:t>
                      </a:r>
                      <a:endParaRPr lang="cs-CZ" sz="2000">
                        <a:latin typeface="+mn-lt"/>
                        <a:ea typeface="Times New Roman"/>
                        <a:cs typeface="Times New Roman"/>
                      </a:endParaRPr>
                    </a:p>
                  </a:txBody>
                  <a:tcPr marL="68580" marR="68580" marT="0" marB="0" anchor="ctr"/>
                </a:tc>
                <a:tc>
                  <a:txBody>
                    <a:bodyPr/>
                    <a:lstStyle/>
                    <a:p>
                      <a:pPr marL="179705" algn="ctr">
                        <a:spcAft>
                          <a:spcPts val="0"/>
                        </a:spcAft>
                      </a:pPr>
                      <a:r>
                        <a:rPr lang="cs-CZ" sz="2000" dirty="0">
                          <a:solidFill>
                            <a:srgbClr val="000000"/>
                          </a:solidFill>
                          <a:latin typeface="+mn-lt"/>
                          <a:ea typeface="Times New Roman"/>
                          <a:cs typeface="Times New Roman"/>
                        </a:rPr>
                        <a:t>35 945</a:t>
                      </a:r>
                      <a:endParaRPr lang="cs-CZ" sz="2000" dirty="0">
                        <a:latin typeface="+mn-lt"/>
                        <a:ea typeface="Times New Roman"/>
                        <a:cs typeface="Times New Roman"/>
                      </a:endParaRPr>
                    </a:p>
                  </a:txBody>
                  <a:tcPr marL="68580" marR="68580" marT="0" marB="0" anchor="ctr"/>
                </a:tc>
              </a:tr>
              <a:tr h="1022514">
                <a:tc>
                  <a:txBody>
                    <a:bodyPr/>
                    <a:lstStyle/>
                    <a:p>
                      <a:pPr marL="179705" algn="ctr">
                        <a:spcAft>
                          <a:spcPts val="0"/>
                        </a:spcAft>
                      </a:pPr>
                      <a:r>
                        <a:rPr lang="cs-CZ" sz="2000" b="1">
                          <a:solidFill>
                            <a:srgbClr val="000000"/>
                          </a:solidFill>
                          <a:latin typeface="+mn-lt"/>
                          <a:ea typeface="Times New Roman"/>
                          <a:cs typeface="Times New Roman"/>
                        </a:rPr>
                        <a:t>Celkem</a:t>
                      </a:r>
                      <a:endParaRPr lang="cs-CZ" sz="2000">
                        <a:latin typeface="+mn-lt"/>
                        <a:ea typeface="Times New Roman"/>
                        <a:cs typeface="Times New Roman"/>
                      </a:endParaRPr>
                    </a:p>
                  </a:txBody>
                  <a:tcPr marL="68580" marR="68580" marT="0" marB="0" anchor="ctr"/>
                </a:tc>
                <a:tc>
                  <a:txBody>
                    <a:bodyPr/>
                    <a:lstStyle/>
                    <a:p>
                      <a:pPr marL="179705" algn="ctr">
                        <a:spcAft>
                          <a:spcPts val="0"/>
                        </a:spcAft>
                      </a:pPr>
                      <a:r>
                        <a:rPr lang="cs-CZ" sz="2000" b="1" dirty="0">
                          <a:solidFill>
                            <a:srgbClr val="000000"/>
                          </a:solidFill>
                          <a:latin typeface="+mn-lt"/>
                          <a:ea typeface="Times New Roman"/>
                          <a:cs typeface="Times New Roman"/>
                        </a:rPr>
                        <a:t>827</a:t>
                      </a:r>
                      <a:endParaRPr lang="cs-CZ" sz="2000" dirty="0">
                        <a:latin typeface="+mn-lt"/>
                        <a:ea typeface="Times New Roman"/>
                        <a:cs typeface="Times New Roman"/>
                      </a:endParaRPr>
                    </a:p>
                  </a:txBody>
                  <a:tcPr marL="68580" marR="68580" marT="0" marB="0" anchor="ctr"/>
                </a:tc>
                <a:tc>
                  <a:txBody>
                    <a:bodyPr/>
                    <a:lstStyle/>
                    <a:p>
                      <a:pPr marL="179705" algn="ctr">
                        <a:spcAft>
                          <a:spcPts val="0"/>
                        </a:spcAft>
                      </a:pPr>
                      <a:r>
                        <a:rPr lang="cs-CZ" sz="2000" b="1">
                          <a:solidFill>
                            <a:srgbClr val="000000"/>
                          </a:solidFill>
                          <a:latin typeface="+mn-lt"/>
                          <a:ea typeface="Times New Roman"/>
                          <a:cs typeface="Times New Roman"/>
                        </a:rPr>
                        <a:t>60 242</a:t>
                      </a:r>
                      <a:endParaRPr lang="cs-CZ" sz="2000">
                        <a:latin typeface="+mn-lt"/>
                        <a:ea typeface="Times New Roman"/>
                        <a:cs typeface="Times New Roman"/>
                      </a:endParaRPr>
                    </a:p>
                  </a:txBody>
                  <a:tcPr marL="68580" marR="68580" marT="0" marB="0" anchor="ctr"/>
                </a:tc>
                <a:tc>
                  <a:txBody>
                    <a:bodyPr/>
                    <a:lstStyle/>
                    <a:p>
                      <a:pPr marL="179705" algn="ctr">
                        <a:spcAft>
                          <a:spcPts val="0"/>
                        </a:spcAft>
                      </a:pPr>
                      <a:r>
                        <a:rPr lang="cs-CZ" sz="2000" b="1" dirty="0">
                          <a:solidFill>
                            <a:srgbClr val="000000"/>
                          </a:solidFill>
                          <a:latin typeface="+mn-lt"/>
                          <a:ea typeface="Times New Roman"/>
                          <a:cs typeface="Times New Roman"/>
                        </a:rPr>
                        <a:t>57 565</a:t>
                      </a:r>
                      <a:endParaRPr lang="cs-CZ" sz="2000" dirty="0">
                        <a:latin typeface="+mn-lt"/>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Pobytové sociální služby</a:t>
            </a:r>
            <a:endParaRPr lang="cs-CZ" sz="3200" b="1" dirty="0"/>
          </a:p>
        </p:txBody>
      </p:sp>
      <p:sp>
        <p:nvSpPr>
          <p:cNvPr id="3" name="Zástupný symbol pro obsah 2"/>
          <p:cNvSpPr>
            <a:spLocks noGrp="1"/>
          </p:cNvSpPr>
          <p:nvPr>
            <p:ph sz="quarter" idx="1"/>
          </p:nvPr>
        </p:nvSpPr>
        <p:spPr>
          <a:xfrm>
            <a:off x="0" y="1600200"/>
            <a:ext cx="9144000" cy="5257800"/>
          </a:xfrm>
        </p:spPr>
        <p:txBody>
          <a:bodyPr>
            <a:normAutofit/>
          </a:bodyPr>
          <a:lstStyle/>
          <a:p>
            <a:pPr>
              <a:buNone/>
            </a:pPr>
            <a:r>
              <a:rPr lang="cs-CZ" dirty="0" smtClean="0"/>
              <a:t>	Využití pobytové sociální služby je spojeno se změnou bydliště člena rodiny. </a:t>
            </a:r>
          </a:p>
          <a:p>
            <a:pPr>
              <a:buNone/>
            </a:pPr>
            <a:r>
              <a:rPr lang="cs-CZ" dirty="0" smtClean="0"/>
              <a:t>	</a:t>
            </a:r>
            <a:r>
              <a:rPr lang="cs-CZ" dirty="0" err="1" smtClean="0"/>
              <a:t>Rieger</a:t>
            </a:r>
            <a:r>
              <a:rPr lang="cs-CZ" dirty="0" smtClean="0"/>
              <a:t> (2009) hovoří o odlučování obyvatele ostrova rodiny do instituce. </a:t>
            </a:r>
          </a:p>
          <a:p>
            <a:pPr>
              <a:buNone/>
            </a:pPr>
            <a:r>
              <a:rPr lang="cs-CZ" dirty="0" smtClean="0"/>
              <a:t>	„Aktem zařazení nebo odebrání či odeslání odloučeného obyvatele ostrova rodiny do instituce začíná jeho odloučení.“ (</a:t>
            </a:r>
            <a:r>
              <a:rPr lang="cs-CZ" dirty="0" err="1" smtClean="0"/>
              <a:t>Rieger</a:t>
            </a:r>
            <a:r>
              <a:rPr lang="cs-CZ" dirty="0" smtClean="0"/>
              <a:t>, 2009: 19.)</a:t>
            </a:r>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
            </a:r>
            <a:br>
              <a:rPr lang="cs-CZ" sz="3200" b="1" dirty="0" smtClean="0"/>
            </a:br>
            <a:r>
              <a:rPr lang="cs-CZ" sz="3200" b="1" dirty="0" smtClean="0"/>
              <a:t>Sociální inkluze versus </a:t>
            </a:r>
            <a:r>
              <a:rPr lang="cs-CZ" sz="3200" b="1" dirty="0" err="1" smtClean="0"/>
              <a:t>institucionalizace</a:t>
            </a:r>
            <a:r>
              <a:rPr lang="cs-CZ" sz="3200" b="1" dirty="0" smtClean="0"/>
              <a:t> </a:t>
            </a:r>
            <a:r>
              <a:rPr lang="cs-CZ" sz="3200" dirty="0" smtClean="0"/>
              <a:t/>
            </a:r>
            <a:br>
              <a:rPr lang="cs-CZ" sz="3200" dirty="0" smtClean="0"/>
            </a:br>
            <a:endParaRPr lang="cs-CZ" sz="3200" dirty="0"/>
          </a:p>
        </p:txBody>
      </p:sp>
      <p:sp>
        <p:nvSpPr>
          <p:cNvPr id="3" name="Zástupný symbol pro obsah 2"/>
          <p:cNvSpPr>
            <a:spLocks noGrp="1"/>
          </p:cNvSpPr>
          <p:nvPr>
            <p:ph sz="quarter" idx="1"/>
          </p:nvPr>
        </p:nvSpPr>
        <p:spPr>
          <a:xfrm>
            <a:off x="0" y="1600200"/>
            <a:ext cx="9144000" cy="5257800"/>
          </a:xfrm>
        </p:spPr>
        <p:txBody>
          <a:bodyPr>
            <a:normAutofit/>
          </a:bodyPr>
          <a:lstStyle/>
          <a:p>
            <a:pPr>
              <a:buNone/>
            </a:pPr>
            <a:r>
              <a:rPr lang="cs-CZ" dirty="0" smtClean="0"/>
              <a:t>	Stávající legislativní úprava vymezuje rámec potřebné podpory a pomoci pro osoby, které se ocitly v nepříznivé sociální situaci, tak, aby nedocházelo k jejich </a:t>
            </a:r>
            <a:r>
              <a:rPr lang="cs-CZ" b="1" dirty="0" smtClean="0"/>
              <a:t>sociálnímu vyloučení</a:t>
            </a:r>
            <a:r>
              <a:rPr lang="cs-CZ" dirty="0" smtClean="0"/>
              <a:t>. </a:t>
            </a:r>
          </a:p>
          <a:p>
            <a:pPr>
              <a:buNone/>
            </a:pPr>
            <a:r>
              <a:rPr lang="cs-CZ" dirty="0" smtClean="0"/>
              <a:t>	</a:t>
            </a:r>
            <a:r>
              <a:rPr lang="cs-CZ" b="1" dirty="0" smtClean="0"/>
              <a:t>Hlavní principy zákona o sociálních službách:</a:t>
            </a:r>
            <a:r>
              <a:rPr lang="cs-CZ" dirty="0" smtClean="0"/>
              <a:t>	</a:t>
            </a:r>
          </a:p>
          <a:p>
            <a:pPr>
              <a:buNone/>
            </a:pPr>
            <a:r>
              <a:rPr lang="cs-CZ" dirty="0" smtClean="0"/>
              <a:t>	- vytvoření podmínek k uspokojování přirozených potřeb lidí v přirozeném sociálním prostředí,</a:t>
            </a:r>
          </a:p>
          <a:p>
            <a:pPr>
              <a:buNone/>
            </a:pPr>
            <a:r>
              <a:rPr lang="cs-CZ" dirty="0" smtClean="0"/>
              <a:t>	- předcházení sociálnímu vyloučení, </a:t>
            </a:r>
          </a:p>
          <a:p>
            <a:pPr>
              <a:buNone/>
            </a:pPr>
            <a:r>
              <a:rPr lang="cs-CZ" dirty="0" smtClean="0"/>
              <a:t>	- podpora sociálního začleňování.</a:t>
            </a:r>
          </a:p>
          <a:p>
            <a:pPr>
              <a:buNone/>
            </a:pP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
            </a:r>
            <a:br>
              <a:rPr lang="cs-CZ" sz="3200" b="1" dirty="0" smtClean="0"/>
            </a:br>
            <a:r>
              <a:rPr lang="cs-CZ" sz="3200" b="1" dirty="0" smtClean="0"/>
              <a:t>Sociální </a:t>
            </a:r>
            <a:r>
              <a:rPr lang="cs-CZ" sz="3200" b="1" dirty="0" err="1" smtClean="0"/>
              <a:t>exkluze</a:t>
            </a:r>
            <a:r>
              <a:rPr lang="cs-CZ" sz="3200" dirty="0" smtClean="0"/>
              <a:t/>
            </a:r>
            <a:br>
              <a:rPr lang="cs-CZ" sz="3200" dirty="0" smtClean="0"/>
            </a:br>
            <a:endParaRPr lang="cs-CZ" sz="3200" dirty="0"/>
          </a:p>
        </p:txBody>
      </p:sp>
      <p:sp>
        <p:nvSpPr>
          <p:cNvPr id="3" name="Zástupný symbol pro obsah 2"/>
          <p:cNvSpPr>
            <a:spLocks noGrp="1"/>
          </p:cNvSpPr>
          <p:nvPr>
            <p:ph sz="quarter" idx="1"/>
          </p:nvPr>
        </p:nvSpPr>
        <p:spPr>
          <a:xfrm>
            <a:off x="0" y="1600200"/>
            <a:ext cx="9144000" cy="5257800"/>
          </a:xfrm>
        </p:spPr>
        <p:txBody>
          <a:bodyPr>
            <a:normAutofit/>
          </a:bodyPr>
          <a:lstStyle/>
          <a:p>
            <a:pPr>
              <a:buNone/>
            </a:pPr>
            <a:r>
              <a:rPr lang="cs-CZ" dirty="0" smtClean="0"/>
              <a:t>	 Zákon o sociálních službách:</a:t>
            </a:r>
          </a:p>
          <a:p>
            <a:pPr>
              <a:buNone/>
            </a:pPr>
            <a:r>
              <a:rPr lang="cs-CZ" dirty="0" smtClean="0"/>
              <a:t>	„…vyčlenění osoby mimo běžný život společnosti a nemožnost se do něj zapojit v důsledku nepříznivé sociální situace“. </a:t>
            </a:r>
          </a:p>
          <a:p>
            <a:pPr>
              <a:buNone/>
            </a:pPr>
            <a:r>
              <a:rPr lang="cs-CZ" dirty="0" smtClean="0"/>
              <a:t>	Koncept sociálního vyloučení byl poprvé použitý ve Francii v 70. letech minulého století pro popsání situace specifických skupin obyvatel žijících na okraji společnosti. Tito lidé zůstali odloučeni od pracovních příležitostí a záchranné sociální sítě. </a:t>
            </a:r>
          </a:p>
          <a:p>
            <a:pPr>
              <a:buNone/>
            </a:pP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
            </a:r>
            <a:br>
              <a:rPr lang="cs-CZ" sz="3200" b="1" dirty="0" smtClean="0"/>
            </a:br>
            <a:r>
              <a:rPr lang="cs-CZ" sz="3200" b="1" dirty="0" smtClean="0"/>
              <a:t>Sociální inkluze </a:t>
            </a:r>
            <a:r>
              <a:rPr lang="cs-CZ" sz="3200" dirty="0" smtClean="0"/>
              <a:t/>
            </a:r>
            <a:br>
              <a:rPr lang="cs-CZ" sz="3200" dirty="0" smtClean="0"/>
            </a:br>
            <a:endParaRPr lang="cs-CZ" sz="3200" dirty="0"/>
          </a:p>
        </p:txBody>
      </p:sp>
      <p:sp>
        <p:nvSpPr>
          <p:cNvPr id="3" name="Zástupný symbol pro obsah 2"/>
          <p:cNvSpPr>
            <a:spLocks noGrp="1"/>
          </p:cNvSpPr>
          <p:nvPr>
            <p:ph sz="quarter" idx="1"/>
          </p:nvPr>
        </p:nvSpPr>
        <p:spPr>
          <a:xfrm>
            <a:off x="0" y="1600200"/>
            <a:ext cx="9144000" cy="5257800"/>
          </a:xfrm>
        </p:spPr>
        <p:txBody>
          <a:bodyPr>
            <a:normAutofit/>
          </a:bodyPr>
          <a:lstStyle/>
          <a:p>
            <a:pPr>
              <a:buNone/>
            </a:pPr>
            <a:r>
              <a:rPr lang="cs-CZ" dirty="0" smtClean="0"/>
              <a:t>	Zákon o sociálních službách:</a:t>
            </a:r>
          </a:p>
          <a:p>
            <a:pPr>
              <a:buNone/>
            </a:pPr>
            <a:r>
              <a:rPr lang="cs-CZ" dirty="0" smtClean="0"/>
              <a:t>	„…proces, který zajišťuje, že osoby sociálně vyloučené nebo sociálním vyloučením ohrožené dosáhnou příležitostí a možností, které jim napomáhají plně se zapojit do ekonomického, sociálního i kulturního života společnosti a žít způsobem, který je ve společnosti považován za běžný“. </a:t>
            </a:r>
          </a:p>
          <a:p>
            <a:pPr>
              <a:buNone/>
            </a:pPr>
            <a:r>
              <a:rPr lang="cs-CZ" dirty="0" smtClean="0"/>
              <a:t>	</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
            </a:r>
            <a:br>
              <a:rPr lang="cs-CZ" sz="3200" b="1" dirty="0" smtClean="0"/>
            </a:br>
            <a:r>
              <a:rPr lang="cs-CZ" sz="3200" b="1" dirty="0" smtClean="0"/>
              <a:t>Pobytové sociální </a:t>
            </a:r>
            <a:r>
              <a:rPr lang="cs-CZ" sz="3200" b="1" dirty="0" smtClean="0"/>
              <a:t>služby </a:t>
            </a:r>
            <a:br>
              <a:rPr lang="cs-CZ" sz="3200" b="1" dirty="0" smtClean="0"/>
            </a:br>
            <a:r>
              <a:rPr lang="cs-CZ" sz="3200" b="1" dirty="0" smtClean="0"/>
              <a:t>jako </a:t>
            </a:r>
            <a:r>
              <a:rPr lang="cs-CZ" sz="3200" b="1" dirty="0" smtClean="0"/>
              <a:t>místo sociální </a:t>
            </a:r>
            <a:r>
              <a:rPr lang="cs-CZ" sz="3200" b="1" dirty="0" err="1" smtClean="0"/>
              <a:t>exkluze</a:t>
            </a:r>
            <a:r>
              <a:rPr lang="cs-CZ" sz="3200" b="1" dirty="0" smtClean="0"/>
              <a:t> </a:t>
            </a:r>
            <a:r>
              <a:rPr lang="cs-CZ" sz="3200" dirty="0" smtClean="0"/>
              <a:t/>
            </a:r>
            <a:br>
              <a:rPr lang="cs-CZ" sz="3200" dirty="0" smtClean="0"/>
            </a:br>
            <a:endParaRPr lang="cs-CZ" sz="3200" dirty="0"/>
          </a:p>
        </p:txBody>
      </p:sp>
      <p:sp>
        <p:nvSpPr>
          <p:cNvPr id="3" name="Zástupný symbol pro obsah 2"/>
          <p:cNvSpPr>
            <a:spLocks noGrp="1"/>
          </p:cNvSpPr>
          <p:nvPr>
            <p:ph sz="quarter" idx="1"/>
          </p:nvPr>
        </p:nvSpPr>
        <p:spPr>
          <a:xfrm>
            <a:off x="0" y="1600200"/>
            <a:ext cx="9144000" cy="5257800"/>
          </a:xfrm>
        </p:spPr>
        <p:txBody>
          <a:bodyPr>
            <a:normAutofit/>
          </a:bodyPr>
          <a:lstStyle/>
          <a:p>
            <a:pPr>
              <a:buNone/>
            </a:pPr>
            <a:r>
              <a:rPr lang="cs-CZ" dirty="0" smtClean="0"/>
              <a:t>	Lidé dlouhodobě žijící v rezidenčních </a:t>
            </a:r>
            <a:r>
              <a:rPr lang="cs-CZ" dirty="0" smtClean="0"/>
              <a:t>zařízeních pro osoby se zdravotním postižením </a:t>
            </a:r>
            <a:r>
              <a:rPr lang="cs-CZ" dirty="0" smtClean="0"/>
              <a:t>jsou mnohdy odříznuti od přístupu k vzdělávacím, </a:t>
            </a:r>
            <a:r>
              <a:rPr lang="cs-CZ" dirty="0" smtClean="0"/>
              <a:t>pracovním a </a:t>
            </a:r>
            <a:r>
              <a:rPr lang="cs-CZ" dirty="0" smtClean="0"/>
              <a:t>sociálně kulturním institucím, čímž jsou vyloučeni z přirozených sociálních vazeb a sítí. </a:t>
            </a:r>
            <a:endParaRPr lang="cs-CZ" dirty="0" smtClean="0"/>
          </a:p>
          <a:p>
            <a:pPr>
              <a:buNone/>
            </a:pPr>
            <a:r>
              <a:rPr lang="cs-CZ" dirty="0" smtClean="0"/>
              <a:t>	</a:t>
            </a:r>
            <a:r>
              <a:rPr lang="cs-CZ" dirty="0" smtClean="0"/>
              <a:t>Dochází k postupnému zpřetrhání interpersonálních vazeb a sítí, čímž se stávají „sociálními mrtvolami“.</a:t>
            </a: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195</TotalTime>
  <Words>406</Words>
  <Application>Microsoft Office PowerPoint</Application>
  <PresentationFormat>Předvádění na obrazovce (4:3)</PresentationFormat>
  <Paragraphs>183</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Medián</vt:lpstr>
      <vt:lpstr>Institucionalizace  jako překážka sociální inkluze osob se zdravotním postižením  Soňa Vávrová   </vt:lpstr>
      <vt:lpstr>Motto</vt:lpstr>
      <vt:lpstr>Základní premisy</vt:lpstr>
      <vt:lpstr>Počet osob žijících v pobytových zařízeních sociálních služeb v ČR (stav k 31. 12. 2008)</vt:lpstr>
      <vt:lpstr>Pobytové sociální služby</vt:lpstr>
      <vt:lpstr> Sociální inkluze versus institucionalizace  </vt:lpstr>
      <vt:lpstr> Sociální exkluze </vt:lpstr>
      <vt:lpstr> Sociální inkluze  </vt:lpstr>
      <vt:lpstr> Pobytové sociální služby  jako místo sociální exkluze  </vt:lpstr>
      <vt:lpstr>Sociální izolace  jako důsledek sociální exkluze</vt:lpstr>
      <vt:lpstr> Témata komunikace uživatelů  jedné pobytové sociální služby  </vt:lpstr>
      <vt:lpstr>  Témata komunikace uživatelů  jedné pobytové sociální služby    </vt:lpstr>
      <vt:lpstr> Institucionalizace (hospitalismus) </vt:lpstr>
      <vt:lpstr> Pobytová zařízení sociálních služeb  jako totální instituce  </vt:lpstr>
      <vt:lpstr> Příklady institucionalizace v umění  </vt:lpstr>
      <vt:lpstr> Institucionální péče v sociálních službách   </vt:lpstr>
      <vt:lpstr> Pobytová zařízení sociálních služeb jako byrokratické organizace  </vt:lpstr>
      <vt:lpstr> Znaky totálních institucí podle Goffmana</vt:lpstr>
      <vt:lpstr> Institucionální péče  o osoby se zdravotním postižením  </vt:lpstr>
      <vt:lpstr> Dekarcerace jako cíl </vt:lpstr>
      <vt:lpstr>Doporučená 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Institucionalizace jako překážka sociální inkluze osob se zdravotním postižením   </dc:title>
  <dc:creator>Ondřej Vávra</dc:creator>
  <cp:lastModifiedBy>Soňa Vávrová</cp:lastModifiedBy>
  <cp:revision>25</cp:revision>
  <dcterms:created xsi:type="dcterms:W3CDTF">2011-02-26T16:05:52Z</dcterms:created>
  <dcterms:modified xsi:type="dcterms:W3CDTF">2011-02-26T19:58:55Z</dcterms:modified>
</cp:coreProperties>
</file>