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27"/>
  </p:notesMasterIdLst>
  <p:handoutMasterIdLst>
    <p:handoutMasterId r:id="rId28"/>
  </p:handoutMasterIdLst>
  <p:sldIdLst>
    <p:sldId id="318" r:id="rId2"/>
    <p:sldId id="298" r:id="rId3"/>
    <p:sldId id="299" r:id="rId4"/>
    <p:sldId id="301" r:id="rId5"/>
    <p:sldId id="263" r:id="rId6"/>
    <p:sldId id="289" r:id="rId7"/>
    <p:sldId id="258" r:id="rId8"/>
    <p:sldId id="290" r:id="rId9"/>
    <p:sldId id="292" r:id="rId10"/>
    <p:sldId id="293" r:id="rId11"/>
    <p:sldId id="291" r:id="rId12"/>
    <p:sldId id="303" r:id="rId13"/>
    <p:sldId id="304" r:id="rId14"/>
    <p:sldId id="306" r:id="rId15"/>
    <p:sldId id="307" r:id="rId16"/>
    <p:sldId id="310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9" r:id="rId25"/>
    <p:sldId id="320" r:id="rId26"/>
  </p:sldIdLst>
  <p:sldSz cx="9144000" cy="6858000" type="screen4x3"/>
  <p:notesSz cx="6805613" cy="99393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B2B2B2"/>
    <a:srgbClr val="FF9933"/>
    <a:srgbClr val="FF3300"/>
    <a:srgbClr val="008000"/>
    <a:srgbClr val="FFCCFF"/>
    <a:srgbClr val="00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73" autoAdjust="0"/>
  </p:normalViewPr>
  <p:slideViewPr>
    <p:cSldViewPr>
      <p:cViewPr>
        <p:scale>
          <a:sx n="94" d="100"/>
          <a:sy n="94" d="100"/>
        </p:scale>
        <p:origin x="-12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2" tIns="45771" rIns="91542" bIns="45771" numCol="1" anchor="t" anchorCtr="0" compatLnSpc="1">
            <a:prstTxWarp prst="textNoShape">
              <a:avLst/>
            </a:prstTxWarp>
          </a:bodyPr>
          <a:lstStyle>
            <a:lvl1pPr algn="l" defTabSz="915475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2" tIns="45771" rIns="91542" bIns="45771" numCol="1" anchor="t" anchorCtr="0" compatLnSpc="1">
            <a:prstTxWarp prst="textNoShape">
              <a:avLst/>
            </a:prstTxWarp>
          </a:bodyPr>
          <a:lstStyle>
            <a:lvl1pPr algn="r" defTabSz="915475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26"/>
            <a:ext cx="2949841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2" tIns="45771" rIns="91542" bIns="45771" numCol="1" anchor="b" anchorCtr="0" compatLnSpc="1">
            <a:prstTxWarp prst="textNoShape">
              <a:avLst/>
            </a:prstTxWarp>
          </a:bodyPr>
          <a:lstStyle>
            <a:lvl1pPr algn="l" defTabSz="915475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0226"/>
            <a:ext cx="2949841" cy="4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2" tIns="45771" rIns="91542" bIns="45771" numCol="1" anchor="b" anchorCtr="0" compatLnSpc="1">
            <a:prstTxWarp prst="textNoShape">
              <a:avLst/>
            </a:prstTxWarp>
          </a:bodyPr>
          <a:lstStyle>
            <a:lvl1pPr algn="r" defTabSz="915475" eaLnBrk="0" hangingPunct="0">
              <a:defRPr sz="1200"/>
            </a:lvl1pPr>
          </a:lstStyle>
          <a:p>
            <a:pPr>
              <a:defRPr/>
            </a:pPr>
            <a:fld id="{1FAB5603-5A32-4810-9F11-E2A1E5A064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6653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841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1" rIns="91542" bIns="45771" numCol="1" anchor="t" anchorCtr="0" compatLnSpc="1">
            <a:prstTxWarp prst="textNoShape">
              <a:avLst/>
            </a:prstTxWarp>
          </a:bodyPr>
          <a:lstStyle>
            <a:lvl1pPr algn="l" defTabSz="915475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 bwMode="auto">
          <a:xfrm>
            <a:off x="3854183" y="0"/>
            <a:ext cx="2949841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1" rIns="91542" bIns="45771" numCol="1" anchor="t" anchorCtr="0" compatLnSpc="1">
            <a:prstTxWarp prst="textNoShape">
              <a:avLst/>
            </a:prstTxWarp>
          </a:bodyPr>
          <a:lstStyle>
            <a:lvl1pPr algn="r" defTabSz="915475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7" tIns="44164" rIns="88327" bIns="4416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 bwMode="auto">
          <a:xfrm>
            <a:off x="680244" y="4720908"/>
            <a:ext cx="5445126" cy="4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1" rIns="91542" bIns="45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 bwMode="auto">
          <a:xfrm>
            <a:off x="0" y="9440226"/>
            <a:ext cx="2949841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1" rIns="91542" bIns="45771" numCol="1" anchor="b" anchorCtr="0" compatLnSpc="1">
            <a:prstTxWarp prst="textNoShape">
              <a:avLst/>
            </a:prstTxWarp>
          </a:bodyPr>
          <a:lstStyle>
            <a:lvl1pPr algn="l" defTabSz="915475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 bwMode="auto">
          <a:xfrm>
            <a:off x="3854183" y="9440226"/>
            <a:ext cx="2949841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42" tIns="45771" rIns="91542" bIns="45771" numCol="1" anchor="b" anchorCtr="0" compatLnSpc="1">
            <a:prstTxWarp prst="textNoShape">
              <a:avLst/>
            </a:prstTxWarp>
          </a:bodyPr>
          <a:lstStyle>
            <a:lvl1pPr algn="r" defTabSz="915475">
              <a:defRPr sz="1200"/>
            </a:lvl1pPr>
          </a:lstStyle>
          <a:p>
            <a:pPr>
              <a:defRPr/>
            </a:pPr>
            <a:fld id="{10C9E035-C56D-4041-B1CC-4D6D836769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518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C9E035-C56D-4041-B1CC-4D6D8367696D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65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6CF971-6901-442E-9EE7-AEC7EAC80564}" type="slidenum">
              <a:rPr lang="cs-CZ" smtClean="0"/>
              <a:pPr eaLnBrk="1" hangingPunct="1"/>
              <a:t>10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CA4949-4F8D-42F1-BBBF-413942428CCE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F4DB59-827C-4C09-9E8F-DA6E1390A2F5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F3858D-A0D6-4BF8-B809-473BA6F94ECF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ED88AF-03B4-46F9-B89A-368ACD454D4A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6A5ABF-5A5B-40A8-B888-4C3F3C20B66F}" type="slidenum">
              <a:rPr lang="cs-CZ" smtClean="0"/>
              <a:pPr eaLnBrk="1" hangingPunct="1"/>
              <a:t>8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842" indent="-286093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372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120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9869" indent="-228874" defTabSz="91390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8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366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115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0863" indent="-228874" algn="ctr" defTabSz="913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44CBD-E238-45BE-A068-1D5684683015}" type="slidenum">
              <a:rPr lang="cs-CZ" smtClean="0"/>
              <a:pPr eaLnBrk="1" hangingPunct="1"/>
              <a:t>9</a:t>
            </a:fld>
            <a:endParaRPr lang="cs-CZ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74EB4-93F3-4FEC-AF99-A8EE1E91BC33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8FA7-D427-4713-A10F-A86ECA124BE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7489329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F503-5085-4C92-B1F0-8A800F13A082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7522-A22C-4C62-B5B7-8F70236A63E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45928695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0A35-4D98-45E4-B020-E02883429278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4967A-4F8A-419D-B1AD-FB32F4F5A01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5042671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4B46-7D1A-4CC2-9264-B40DFB3B96FC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8D2B-93A3-4F0E-BD66-1EE3C1E8B2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4644757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A625-C2CF-4A0E-B1DD-0F6CF1DCC571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9CF-D96B-4EA8-97A3-B2A7DA6245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725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6E39-D847-4B08-ABAC-CEEA070E2098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ECEC-CF9F-4E17-8F8B-60AE9DC905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589778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615C-F07D-41A7-8678-1BA5D86D2788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DFA3-4BDB-413B-8651-2C48A50183F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6229928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1E91-7EC7-46C7-8F5C-E13DFEF9B9F2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DCB1-6CDC-4299-980D-B8071A235A1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35739413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7945-2C70-40F5-A009-475ABA589D45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B521-6761-4B85-AE55-54510E2E093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0901994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ACE9-7F67-4655-8AE9-5479DBB8CCEB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FFFF-8C21-45A1-B56B-0D6A1F7AF82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53606012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B116-1FAC-4B40-A414-8A9094B08CA8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079D-CD9D-4E48-AFA9-D814877A232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9729097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4F854C-02D2-4431-8E83-908C4210BE67}" type="datetime1">
              <a:rPr lang="cs-CZ"/>
              <a:pPr>
                <a:defRPr/>
              </a:pPr>
              <a:t>16.4.2012</a:t>
            </a:fld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cs-CZ" altLang="en-US"/>
              <a:t>Odbor sociálních služeb MMP _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276C7D-D8AD-499C-BAF9-F1969573911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0" r:id="rId2"/>
    <p:sldLayoutId id="2147484068" r:id="rId3"/>
    <p:sldLayoutId id="2147484061" r:id="rId4"/>
    <p:sldLayoutId id="2147484069" r:id="rId5"/>
    <p:sldLayoutId id="2147484062" r:id="rId6"/>
    <p:sldLayoutId id="2147484063" r:id="rId7"/>
    <p:sldLayoutId id="2147484070" r:id="rId8"/>
    <p:sldLayoutId id="2147484064" r:id="rId9"/>
    <p:sldLayoutId id="2147484065" r:id="rId10"/>
    <p:sldLayoutId id="2147484066" r:id="rId11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cmon.plzen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odickovak@plzen.e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17463" y="1700213"/>
            <a:ext cx="9144000" cy="1755775"/>
          </a:xfrm>
          <a:prstGeom prst="rect">
            <a:avLst/>
          </a:prstGeom>
          <a:solidFill>
            <a:srgbClr val="C23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480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0" y="1628775"/>
            <a:ext cx="9144000" cy="1755775"/>
          </a:xfrm>
          <a:prstGeom prst="rect">
            <a:avLst/>
          </a:prstGeom>
          <a:solidFill>
            <a:srgbClr val="C23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4200" b="1">
                <a:solidFill>
                  <a:schemeClr val="bg1"/>
                </a:solidFill>
              </a:rPr>
              <a:t>Monitorovací systém sociálních služeb města Plzně</a:t>
            </a:r>
            <a:br>
              <a:rPr lang="cs-CZ" sz="4200" b="1">
                <a:solidFill>
                  <a:schemeClr val="bg1"/>
                </a:solidFill>
              </a:rPr>
            </a:br>
            <a:r>
              <a:rPr lang="cs-CZ" sz="3200" b="1">
                <a:solidFill>
                  <a:schemeClr val="bg1"/>
                </a:solidFill>
              </a:rPr>
              <a:t>k podpoře dotační politiky</a:t>
            </a:r>
          </a:p>
        </p:txBody>
      </p:sp>
      <p:pic>
        <p:nvPicPr>
          <p:cNvPr id="6148" name="Picture 3" descr="zapatiBar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478463"/>
            <a:ext cx="90201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bdélník 9"/>
          <p:cNvSpPr>
            <a:spLocks noChangeArrowheads="1"/>
          </p:cNvSpPr>
          <p:nvPr/>
        </p:nvSpPr>
        <p:spPr bwMode="auto">
          <a:xfrm>
            <a:off x="61913" y="3386138"/>
            <a:ext cx="856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200" b="1">
                <a:solidFill>
                  <a:srgbClr val="C23C28"/>
                </a:solidFill>
              </a:rPr>
              <a:t>Mgr. Karolína Vodičková</a:t>
            </a:r>
          </a:p>
        </p:txBody>
      </p:sp>
      <p:sp>
        <p:nvSpPr>
          <p:cNvPr id="6150" name="Obdélník 10"/>
          <p:cNvSpPr>
            <a:spLocks noChangeArrowheads="1"/>
          </p:cNvSpPr>
          <p:nvPr/>
        </p:nvSpPr>
        <p:spPr bwMode="auto">
          <a:xfrm>
            <a:off x="581025" y="4419600"/>
            <a:ext cx="858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400"/>
              <a:t>Role obcí v transformaci sociálních služeb</a:t>
            </a:r>
          </a:p>
          <a:p>
            <a:r>
              <a:rPr lang="cs-CZ" sz="2400"/>
              <a:t>25. – 26. 4. 2012, Praha</a:t>
            </a:r>
          </a:p>
        </p:txBody>
      </p:sp>
      <p:pic>
        <p:nvPicPr>
          <p:cNvPr id="6151" name="Picture 2" descr="NClogoW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419100"/>
            <a:ext cx="3902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Nadpis 1"/>
          <p:cNvSpPr>
            <a:spLocks noGrp="1"/>
          </p:cNvSpPr>
          <p:nvPr>
            <p:ph type="title" idx="4294967295"/>
          </p:nvPr>
        </p:nvSpPr>
        <p:spPr>
          <a:xfrm>
            <a:off x="1042988" y="333375"/>
            <a:ext cx="7543800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 VÝNOSY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589963" cy="4700587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3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Informuje o finančních zdrojích, které byly použity na zajištění služby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3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členění:</a:t>
            </a:r>
          </a:p>
          <a:p>
            <a:pPr marL="182563" lvl="4" indent="-182563" algn="ctr" eaLnBrk="1" hangingPunct="1">
              <a:buSzPct val="85000"/>
              <a:defRPr/>
            </a:pPr>
            <a:r>
              <a:rPr lang="cs-CZ" sz="2800" dirty="0" smtClean="0">
                <a:latin typeface="Georgia" pitchFamily="18" charset="0"/>
                <a:cs typeface="Arial" charset="0"/>
              </a:rPr>
              <a:t> </a:t>
            </a:r>
            <a:r>
              <a:rPr lang="cs-CZ" sz="3200" b="1" dirty="0" smtClean="0">
                <a:cs typeface="Arial" charset="0"/>
              </a:rPr>
              <a:t>dotace z veřejných zdrojů</a:t>
            </a:r>
          </a:p>
          <a:p>
            <a:pPr marL="182563" lvl="2" algn="ctr" eaLnBrk="1" hangingPunct="1">
              <a:buSzPct val="85000"/>
              <a:defRPr/>
            </a:pPr>
            <a:r>
              <a:rPr lang="cs-CZ" sz="3200" b="1" dirty="0" smtClean="0">
                <a:cs typeface="Arial" charset="0"/>
              </a:rPr>
              <a:t> dotace města Plzně</a:t>
            </a:r>
          </a:p>
          <a:p>
            <a:pPr marL="182563" lvl="2" algn="ctr" eaLnBrk="1" hangingPunct="1">
              <a:buSzPct val="85000"/>
              <a:defRPr/>
            </a:pPr>
            <a:r>
              <a:rPr lang="cs-CZ" sz="3200" b="1" dirty="0" smtClean="0">
                <a:cs typeface="Arial" charset="0"/>
              </a:rPr>
              <a:t> platba klienta</a:t>
            </a:r>
          </a:p>
          <a:p>
            <a:pPr marL="182563" lvl="2" algn="ctr" eaLnBrk="1" hangingPunct="1">
              <a:buSzPct val="85000"/>
              <a:defRPr/>
            </a:pPr>
            <a:r>
              <a:rPr lang="cs-CZ" sz="3200" b="1" dirty="0" smtClean="0">
                <a:cs typeface="Arial" charset="0"/>
              </a:rPr>
              <a:t> jiné platby 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536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543800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 VÝKON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229600" cy="468153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Informuje o výkonu přepočtených zaměstnanců v přímé péči: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182563" lvl="1" algn="ctr" eaLnBrk="1" hangingPunct="1">
              <a:lnSpc>
                <a:spcPct val="80000"/>
              </a:lnSpc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počet přepočtených zaměstnanců</a:t>
            </a:r>
          </a:p>
          <a:p>
            <a:pPr marL="182563" lvl="1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3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182563" lvl="1" algn="ctr" eaLnBrk="1" hangingPunct="1">
              <a:lnSpc>
                <a:spcPct val="80000"/>
              </a:lnSpc>
              <a:defRPr/>
            </a:pPr>
            <a:r>
              <a:rPr lang="cs-CZ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průměrná mzda v přímé péči</a:t>
            </a:r>
          </a:p>
          <a:p>
            <a:pPr marL="182563" lvl="1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3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2563" lvl="1" algn="ctr" eaLnBrk="1" hangingPunct="1">
              <a:lnSpc>
                <a:spcPct val="80000"/>
              </a:lnSpc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průměrný výkon přepočteného zaměstnance za měsíc</a:t>
            </a:r>
          </a:p>
          <a:p>
            <a:pPr marL="182563" lvl="1" algn="ctr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1400" dirty="0" smtClean="0">
              <a:latin typeface="Georgia" pitchFamily="18" charset="0"/>
            </a:endParaRPr>
          </a:p>
          <a:p>
            <a:pPr marL="182563" lvl="1" algn="ctr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1400" dirty="0" smtClean="0">
              <a:latin typeface="Georgia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r>
              <a:rPr lang="cs-CZ" sz="1700" dirty="0" smtClean="0"/>
              <a:t>  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6389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5438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856662" cy="4968875"/>
          </a:xfrm>
        </p:spPr>
        <p:txBody>
          <a:bodyPr rtlCol="0">
            <a:normAutofit/>
          </a:bodyPr>
          <a:lstStyle/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podávají základní informace o práci organizace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dávají organizaci věcné argumenty pro udržitelnost poskytování sociálních služeb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umožňují základní srovnání s podobnými organizacemi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jsou získány stejným postupem u všech poskytovatelů  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akceptovatelný rámec pro sledování systému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200" dirty="0" smtClean="0">
              <a:solidFill>
                <a:srgbClr val="FF3300"/>
              </a:solidFill>
              <a:latin typeface="Georgia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3200" dirty="0" smtClean="0">
              <a:solidFill>
                <a:srgbClr val="FF3300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741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543800" cy="1012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WEBOVÁ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APLIKACE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hlinkClick r:id="rId3"/>
              </a:rPr>
              <a:t>http://socmon.plzen.eu/</a:t>
            </a:r>
            <a:r>
              <a:rPr lang="cs-CZ" sz="3600" dirty="0" smtClean="0"/>
              <a:t>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1839913"/>
            <a:ext cx="8362950" cy="4411662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cs-CZ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každý poskytovatel má k dispozici pouze své výsledky, na základě svého jména a hesla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vedoucí zařízení má přístup k výsledkům svého zařízení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ředitel organizace má přístup k výsledkům každého zařízení své organizace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přístupová  jména a hesla sděluje administrátor</a:t>
            </a:r>
          </a:p>
          <a:p>
            <a:pPr eaLnBrk="1" hangingPunct="1">
              <a:lnSpc>
                <a:spcPct val="110000"/>
              </a:lnSpc>
              <a:defRPr/>
            </a:pPr>
            <a:endParaRPr lang="cs-CZ" sz="2300" dirty="0" smtClean="0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cs-CZ" sz="19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900" dirty="0" smtClean="0"/>
          </a:p>
        </p:txBody>
      </p:sp>
      <p:sp>
        <p:nvSpPr>
          <p:cNvPr id="5" name="Zástupný symbol pro zápatí 2"/>
          <p:cNvSpPr txBox="1">
            <a:spLocks/>
          </p:cNvSpPr>
          <p:nvPr/>
        </p:nvSpPr>
        <p:spPr>
          <a:xfrm>
            <a:off x="763588" y="6280150"/>
            <a:ext cx="7642225" cy="45720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8437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87813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r="1328" b="5586"/>
          <a:stretch>
            <a:fillRect/>
          </a:stretch>
        </p:blipFill>
        <p:spPr bwMode="auto">
          <a:xfrm>
            <a:off x="0" y="15875"/>
            <a:ext cx="9204325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7172" r="2042" b="4663"/>
          <a:stretch>
            <a:fillRect/>
          </a:stretch>
        </p:blipFill>
        <p:spPr>
          <a:xfrm>
            <a:off x="0" y="404813"/>
            <a:ext cx="9144000" cy="6337300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web_s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7378" r="24171" b="3542"/>
          <a:stretch>
            <a:fillRect/>
          </a:stretch>
        </p:blipFill>
        <p:spPr bwMode="auto">
          <a:xfrm>
            <a:off x="611188" y="404813"/>
            <a:ext cx="684053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43800" cy="8683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Proč Monitoring?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268413"/>
            <a:ext cx="8507413" cy="48244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3200" b="1" dirty="0" smtClean="0">
                <a:latin typeface="+mj-lt"/>
              </a:rPr>
              <a:t>Monitoring vzešel jako zásadní požadavek účastníků projektu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Komunitní plánování sociálních služeb v Plzni (2005 – 2007)</a:t>
            </a:r>
            <a:endParaRPr lang="cs-CZ" sz="32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Následně se stal prioritou Střednědobé rozvojové koncepce sociálních služeb 	v Plzni na období 2008 – 2015 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033463" y="624840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17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092825"/>
            <a:ext cx="863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9" t="7726" r="18903" b="3703"/>
          <a:stretch>
            <a:fillRect/>
          </a:stretch>
        </p:blipFill>
        <p:spPr bwMode="auto">
          <a:xfrm>
            <a:off x="0" y="404813"/>
            <a:ext cx="914400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49238"/>
            <a:ext cx="913765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304"/>
            <a:ext cx="9144000" cy="62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 txBox="1">
            <a:spLocks/>
          </p:cNvSpPr>
          <p:nvPr/>
        </p:nvSpPr>
        <p:spPr>
          <a:xfrm>
            <a:off x="763588" y="6280150"/>
            <a:ext cx="7642225" cy="45720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867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03913"/>
            <a:ext cx="1008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658938" y="260350"/>
            <a:ext cx="585152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 b="1" spc="-1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Využití SW Monitoring</a:t>
            </a:r>
          </a:p>
        </p:txBody>
      </p:sp>
      <p:sp>
        <p:nvSpPr>
          <p:cNvPr id="6" name="Obdélník 5"/>
          <p:cNvSpPr/>
          <p:nvPr/>
        </p:nvSpPr>
        <p:spPr>
          <a:xfrm>
            <a:off x="503238" y="1916113"/>
            <a:ext cx="8261350" cy="563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0825" y="1557338"/>
            <a:ext cx="8785225" cy="401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Odbor sociálních služeb MMP využívá monitoring při hodnocení žádostí o poskytnutí dotace na financování sociálních služeb.</a:t>
            </a:r>
          </a:p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 vyhodnocování žádosti se posuzuje zejména výkonnost dané sociální služby v poměru k celkovým nákladům</a:t>
            </a:r>
            <a:r>
              <a:rPr lang="cs-CZ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850" y="908050"/>
            <a:ext cx="8712200" cy="4327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Povinnost dodávat data do SW Monitoring vychází ze smlouvy o poskytnutí dotace.</a:t>
            </a:r>
          </a:p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32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cs-CZ" sz="32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</a:p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Pravdivost udávaných výkonů a uživatelů služby se kontroluje při provádění veřejnosprávní kontroly podle zákona 320/2001 Sb. v organizaci </a:t>
            </a:r>
          </a:p>
        </p:txBody>
      </p:sp>
      <p:sp>
        <p:nvSpPr>
          <p:cNvPr id="4" name="Zástupný symbol pro zápatí 2"/>
          <p:cNvSpPr txBox="1">
            <a:spLocks/>
          </p:cNvSpPr>
          <p:nvPr/>
        </p:nvSpPr>
        <p:spPr>
          <a:xfrm>
            <a:off x="763588" y="6280150"/>
            <a:ext cx="7642225" cy="457200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9700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03913"/>
            <a:ext cx="10080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0" y="1628775"/>
            <a:ext cx="9144000" cy="944563"/>
          </a:xfrm>
          <a:prstGeom prst="rect">
            <a:avLst/>
          </a:prstGeom>
          <a:solidFill>
            <a:srgbClr val="C23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4800">
              <a:solidFill>
                <a:schemeClr val="bg1"/>
              </a:solidFill>
            </a:endParaRPr>
          </a:p>
        </p:txBody>
      </p:sp>
      <p:pic>
        <p:nvPicPr>
          <p:cNvPr id="30723" name="Picture 2" descr="NClogo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4025"/>
            <a:ext cx="39020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 txBox="1">
            <a:spLocks noChangeArrowheads="1"/>
          </p:cNvSpPr>
          <p:nvPr/>
        </p:nvSpPr>
        <p:spPr bwMode="auto">
          <a:xfrm>
            <a:off x="227013" y="1763713"/>
            <a:ext cx="8562975" cy="674687"/>
          </a:xfrm>
          <a:prstGeom prst="rect">
            <a:avLst/>
          </a:prstGeom>
          <a:solidFill>
            <a:srgbClr val="C23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4200" b="1">
                <a:solidFill>
                  <a:schemeClr val="bg1"/>
                </a:solidFill>
              </a:rPr>
              <a:t>Děkuji Vám za pozornost.</a:t>
            </a:r>
          </a:p>
        </p:txBody>
      </p:sp>
      <p:sp>
        <p:nvSpPr>
          <p:cNvPr id="30725" name="Obdélník 10"/>
          <p:cNvSpPr>
            <a:spLocks noChangeArrowheads="1"/>
          </p:cNvSpPr>
          <p:nvPr/>
        </p:nvSpPr>
        <p:spPr bwMode="auto">
          <a:xfrm>
            <a:off x="290513" y="5545138"/>
            <a:ext cx="85629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cs-CZ" b="1"/>
              <a:t>Národní centrum podpory transformace sociálních služeb</a:t>
            </a:r>
          </a:p>
          <a:p>
            <a:pPr algn="l"/>
            <a:r>
              <a:rPr lang="cs-CZ"/>
              <a:t>3P Consulting, s. r. o.</a:t>
            </a:r>
          </a:p>
          <a:p>
            <a:pPr algn="l"/>
            <a:r>
              <a:rPr lang="cs-CZ"/>
              <a:t>Římská 12, Praha 2</a:t>
            </a:r>
          </a:p>
          <a:p>
            <a:pPr algn="l"/>
            <a:r>
              <a:rPr lang="cs-CZ"/>
              <a:t>Součást individuálního projektu MPSV Podpora transformace sociálních služeb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2088" y="2708275"/>
            <a:ext cx="467995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C23C28"/>
                </a:solidFill>
              </a:rPr>
              <a:t>Mgr. Karolína Vodičková</a:t>
            </a:r>
          </a:p>
          <a:p>
            <a:pPr>
              <a:defRPr/>
            </a:pPr>
            <a:r>
              <a:rPr lang="cs-CZ" sz="2400" dirty="0">
                <a:solidFill>
                  <a:srgbClr val="C23C28"/>
                </a:solidFill>
              </a:rPr>
              <a:t>Odbor sociálních služeb</a:t>
            </a:r>
          </a:p>
          <a:p>
            <a:pPr>
              <a:defRPr/>
            </a:pPr>
            <a:r>
              <a:rPr lang="cs-CZ" dirty="0">
                <a:solidFill>
                  <a:srgbClr val="C23C28"/>
                </a:solidFill>
              </a:rPr>
              <a:t>Magistrát města Plzně</a:t>
            </a:r>
          </a:p>
          <a:p>
            <a:pPr>
              <a:defRPr/>
            </a:pPr>
            <a:r>
              <a:rPr lang="cs-CZ" sz="2000" dirty="0">
                <a:solidFill>
                  <a:srgbClr val="C23C28"/>
                </a:solidFill>
              </a:rPr>
              <a:t>e-mail</a:t>
            </a:r>
            <a:r>
              <a:rPr lang="cs-CZ" sz="2000" b="1" dirty="0">
                <a:solidFill>
                  <a:srgbClr val="C23C28"/>
                </a:solidFill>
              </a:rPr>
              <a:t>: </a:t>
            </a:r>
            <a:r>
              <a:rPr lang="cs-CZ" sz="2000" b="1" dirty="0">
                <a:solidFill>
                  <a:srgbClr val="C23C28"/>
                </a:solidFill>
                <a:hlinkClick r:id="rId3"/>
              </a:rPr>
              <a:t>vodickovak@plzen.eu</a:t>
            </a:r>
            <a:endParaRPr lang="cs-CZ" sz="2000" b="1" dirty="0">
              <a:solidFill>
                <a:srgbClr val="C23C28"/>
              </a:solidFill>
            </a:endParaRPr>
          </a:p>
          <a:p>
            <a:pPr>
              <a:defRPr/>
            </a:pPr>
            <a:r>
              <a:rPr lang="cs-CZ" sz="2000" b="1" dirty="0" smtClean="0">
                <a:solidFill>
                  <a:srgbClr val="C23C28"/>
                </a:solidFill>
              </a:rPr>
              <a:t>tel</a:t>
            </a:r>
            <a:r>
              <a:rPr lang="cs-CZ" sz="2000" b="1" dirty="0">
                <a:solidFill>
                  <a:srgbClr val="C23C28"/>
                </a:solidFill>
              </a:rPr>
              <a:t>: </a:t>
            </a:r>
            <a:r>
              <a:rPr lang="cs-CZ" sz="2000" b="1" dirty="0" smtClean="0">
                <a:solidFill>
                  <a:srgbClr val="C23C28"/>
                </a:solidFill>
              </a:rPr>
              <a:t>724 527 504</a:t>
            </a:r>
            <a:endParaRPr lang="cs-CZ" sz="2000" b="1" dirty="0">
              <a:solidFill>
                <a:srgbClr val="C23C28"/>
              </a:solidFill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6163"/>
            <a:ext cx="367221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754380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Cíl projektu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206625"/>
            <a:ext cx="8964612" cy="2735263"/>
          </a:xfrm>
        </p:spPr>
        <p:txBody>
          <a:bodyPr rtlCol="0">
            <a:normAutofit fontScale="92500" lnSpcReduction="10000"/>
          </a:bodyPr>
          <a:lstStyle/>
          <a:p>
            <a:pPr marL="182880" indent="-182880" algn="ctr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VYTVOŘIT PŘEHLEDNÝ INFORMAČNÍ SYSTÉM O SOCIÁLNÍCH SLUŽBÁCH, KTERÝ ZVÝŠÍ TRANSPARENTNOST POSKYTOVÁNÍ DOTACÍ MĚSTA NA TYTO SLUŽBY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-180975" y="3789363"/>
            <a:ext cx="78486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cs-CZ" b="1"/>
          </a:p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pic>
        <p:nvPicPr>
          <p:cNvPr id="8197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65825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55650" y="6169025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75438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Dílčí cíle projektu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19263"/>
            <a:ext cx="8964612" cy="44116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3700" smtClean="0">
                <a:solidFill>
                  <a:schemeClr val="tx2"/>
                </a:solidFill>
              </a:rPr>
              <a:t>základní </a:t>
            </a:r>
            <a:r>
              <a:rPr lang="cs-CZ" sz="3700" smtClean="0">
                <a:solidFill>
                  <a:srgbClr val="3668C4"/>
                </a:solidFill>
              </a:rPr>
              <a:t>porovnání ceny a výkonu poskytovatelů sociálních služeb </a:t>
            </a:r>
            <a:r>
              <a:rPr lang="cs-CZ" sz="3700" smtClean="0">
                <a:solidFill>
                  <a:schemeClr val="tx2"/>
                </a:solidFill>
              </a:rPr>
              <a:t>prostřednictvím indikátorů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cs-CZ" sz="37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3700" smtClean="0">
                <a:solidFill>
                  <a:srgbClr val="3668C4"/>
                </a:solidFill>
              </a:rPr>
              <a:t>průměrná cena </a:t>
            </a:r>
            <a:r>
              <a:rPr lang="cs-CZ" sz="3700" smtClean="0">
                <a:solidFill>
                  <a:schemeClr val="tx2"/>
                </a:solidFill>
              </a:rPr>
              <a:t>sociální služby ve městě Plzni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endParaRPr lang="cs-CZ" sz="37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3700" smtClean="0">
                <a:solidFill>
                  <a:schemeClr val="tx2"/>
                </a:solidFill>
              </a:rPr>
              <a:t>základní informace </a:t>
            </a:r>
            <a:r>
              <a:rPr lang="cs-CZ" sz="3700" smtClean="0">
                <a:solidFill>
                  <a:srgbClr val="6666FF"/>
                </a:solidFill>
              </a:rPr>
              <a:t>o spokojenosti</a:t>
            </a:r>
            <a:r>
              <a:rPr lang="cs-CZ" sz="3700" smtClean="0">
                <a:solidFill>
                  <a:schemeClr val="tx2"/>
                </a:solidFill>
              </a:rPr>
              <a:t> uživatelů se službami</a:t>
            </a:r>
          </a:p>
          <a:p>
            <a:pPr eaLnBrk="1" hangingPunct="1">
              <a:lnSpc>
                <a:spcPct val="80000"/>
              </a:lnSpc>
            </a:pPr>
            <a:endParaRPr lang="cs-CZ" sz="2600" b="1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smtClean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55650" y="6237288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922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965825"/>
            <a:ext cx="1008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88943" y="1891777"/>
            <a:ext cx="642942" cy="3906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cs-CZ" sz="3200" b="1" dirty="0">
                <a:solidFill>
                  <a:srgbClr val="262673"/>
                </a:solidFill>
                <a:cs typeface="Arial" charset="0"/>
              </a:rPr>
              <a:t>VÝKON</a:t>
            </a:r>
          </a:p>
        </p:txBody>
      </p:sp>
      <p:sp>
        <p:nvSpPr>
          <p:cNvPr id="6" name="Obdélník 5"/>
          <p:cNvSpPr/>
          <p:nvPr/>
        </p:nvSpPr>
        <p:spPr>
          <a:xfrm>
            <a:off x="7251718" y="1924954"/>
            <a:ext cx="642942" cy="3922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82880" indent="-182880"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3200" b="1" dirty="0">
                <a:solidFill>
                  <a:srgbClr val="262673"/>
                </a:solidFill>
                <a:cs typeface="Arial" charset="0"/>
              </a:rPr>
              <a:t>POTŘEBNOST</a:t>
            </a:r>
          </a:p>
        </p:txBody>
      </p:sp>
      <p:sp>
        <p:nvSpPr>
          <p:cNvPr id="7" name="Rovnoramenný trojúhelník 6"/>
          <p:cNvSpPr/>
          <p:nvPr/>
        </p:nvSpPr>
        <p:spPr>
          <a:xfrm>
            <a:off x="179388" y="396875"/>
            <a:ext cx="8572500" cy="1501775"/>
          </a:xfrm>
          <a:prstGeom prst="triangle">
            <a:avLst>
              <a:gd name="adj" fmla="val 4985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cs-CZ" sz="2000" dirty="0"/>
          </a:p>
        </p:txBody>
      </p:sp>
      <p:sp>
        <p:nvSpPr>
          <p:cNvPr id="10245" name="TextovéPole 8"/>
          <p:cNvSpPr txBox="1">
            <a:spLocks noChangeArrowheads="1"/>
          </p:cNvSpPr>
          <p:nvPr/>
        </p:nvSpPr>
        <p:spPr bwMode="auto">
          <a:xfrm>
            <a:off x="1857375" y="822325"/>
            <a:ext cx="5500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b="1" dirty="0" smtClean="0">
                <a:solidFill>
                  <a:srgbClr val="262673"/>
                </a:solidFill>
                <a:latin typeface="+mn-lt"/>
              </a:rPr>
              <a:t>MONITOROVACÍ</a:t>
            </a:r>
          </a:p>
          <a:p>
            <a:pPr eaLnBrk="1" hangingPunct="1">
              <a:defRPr/>
            </a:pPr>
            <a:r>
              <a:rPr lang="cs-CZ" sz="2400" b="1" dirty="0" smtClean="0">
                <a:solidFill>
                  <a:srgbClr val="262673"/>
                </a:solidFill>
                <a:latin typeface="+mn-lt"/>
              </a:rPr>
              <a:t>SYSTÉM SOCIÁLNÍCH SLUŽEB</a:t>
            </a:r>
          </a:p>
          <a:p>
            <a:pPr algn="l" eaLnBrk="1" hangingPunct="1">
              <a:defRPr/>
            </a:pPr>
            <a:endParaRPr lang="cs-CZ" dirty="0" smtClean="0"/>
          </a:p>
        </p:txBody>
      </p:sp>
      <p:sp>
        <p:nvSpPr>
          <p:cNvPr id="8" name="Zástupný symbol pro obsah 4"/>
          <p:cNvSpPr txBox="1">
            <a:spLocks/>
          </p:cNvSpPr>
          <p:nvPr/>
        </p:nvSpPr>
        <p:spPr>
          <a:xfrm rot="16200000">
            <a:off x="2663032" y="3545681"/>
            <a:ext cx="3892550" cy="642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3200" b="1" dirty="0">
                <a:solidFill>
                  <a:srgbClr val="262673"/>
                </a:solidFill>
                <a:cs typeface="Arial" charset="0"/>
              </a:rPr>
              <a:t>KVALITA</a:t>
            </a:r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55650" y="6237288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0248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15888"/>
            <a:ext cx="75438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VÝKON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72462" cy="4879975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Shromažďuje data o: 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200" b="1" i="1" dirty="0" smtClean="0"/>
              <a:t>výkonu poskytovatele v přímé péči</a:t>
            </a:r>
            <a:r>
              <a:rPr lang="cs-CZ" sz="2800" b="1" i="1" dirty="0" smtClean="0"/>
              <a:t>:</a:t>
            </a:r>
          </a:p>
          <a:p>
            <a:pPr marL="1188720" lvl="4" indent="-13716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800" i="1" dirty="0" smtClean="0"/>
              <a:t>kontakt </a:t>
            </a:r>
          </a:p>
          <a:p>
            <a:pPr marL="1188720" lvl="4" indent="-13716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800" i="1" dirty="0" smtClean="0"/>
              <a:t>intervence</a:t>
            </a:r>
          </a:p>
          <a:p>
            <a:pPr marL="1188720" lvl="4" indent="-13716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800" i="1" dirty="0" err="1" smtClean="0"/>
              <a:t>klientohodina</a:t>
            </a:r>
            <a:endParaRPr lang="cs-CZ" sz="2800" i="1" dirty="0" smtClean="0"/>
          </a:p>
          <a:p>
            <a:pPr marL="1188720" lvl="4" indent="-13716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800" i="1" dirty="0" err="1" smtClean="0"/>
              <a:t>klientoden</a:t>
            </a:r>
            <a:endParaRPr lang="cs-CZ" sz="2800" i="1" dirty="0" smtClean="0"/>
          </a:p>
          <a:p>
            <a:pPr marL="1188720" lvl="4" indent="-137160" eaLnBrk="1" fontAlgn="auto" hangingPunct="1"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800" i="1" dirty="0" smtClean="0"/>
              <a:t>lůžkoden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200" b="1" i="1" dirty="0" smtClean="0"/>
              <a:t>nákladech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200" b="1" i="1" dirty="0" smtClean="0"/>
              <a:t>příjmech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200" b="1" i="1" dirty="0" smtClean="0"/>
              <a:t>zaměstnancích </a:t>
            </a:r>
          </a:p>
        </p:txBody>
      </p:sp>
      <p:pic>
        <p:nvPicPr>
          <p:cNvPr id="1126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Nadpis 1"/>
          <p:cNvSpPr>
            <a:spLocks noGrp="1"/>
          </p:cNvSpPr>
          <p:nvPr>
            <p:ph type="title" idx="4294967295"/>
          </p:nvPr>
        </p:nvSpPr>
        <p:spPr>
          <a:xfrm>
            <a:off x="862013" y="333375"/>
            <a:ext cx="75057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 modulu VÝKON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09600" y="1785938"/>
            <a:ext cx="822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13316" name="Zástupný symbol pro obsah 2"/>
          <p:cNvSpPr txBox="1">
            <a:spLocks/>
          </p:cNvSpPr>
          <p:nvPr/>
        </p:nvSpPr>
        <p:spPr bwMode="auto">
          <a:xfrm>
            <a:off x="500063" y="2000250"/>
            <a:ext cx="82296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82880" lvl="1" indent="-182880" eaLnBrk="1" hangingPunct="1">
              <a:lnSpc>
                <a:spcPct val="11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4000" b="1" spc="-100" dirty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CENA</a:t>
            </a:r>
          </a:p>
          <a:p>
            <a:pPr marL="182880" lvl="1" indent="-182880" eaLnBrk="1" hangingPunct="1">
              <a:lnSpc>
                <a:spcPct val="11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4000" b="1" spc="-100" dirty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NÁKLADY </a:t>
            </a:r>
          </a:p>
          <a:p>
            <a:pPr marL="182880" lvl="1" indent="-182880" eaLnBrk="1" hangingPunct="1">
              <a:lnSpc>
                <a:spcPct val="11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4000" b="1" spc="-100" dirty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VÝNOSY</a:t>
            </a:r>
          </a:p>
          <a:p>
            <a:pPr marL="182880" lvl="1" indent="-182880" eaLnBrk="1" hangingPunct="1">
              <a:lnSpc>
                <a:spcPct val="11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4000" b="1" spc="-100" dirty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VÝKON</a:t>
            </a:r>
          </a:p>
          <a:p>
            <a:pPr lvl="1"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cs-CZ" sz="3600" b="1" i="1" dirty="0" smtClean="0">
              <a:latin typeface="Georgia" pitchFamily="18" charset="0"/>
            </a:endParaRPr>
          </a:p>
          <a:p>
            <a:pPr lvl="1" algn="l" eaLnBrk="1" hangingPunct="1">
              <a:spcBef>
                <a:spcPct val="20000"/>
              </a:spcBef>
              <a:defRPr/>
            </a:pPr>
            <a:endParaRPr lang="cs-CZ" sz="3200" dirty="0" smtClean="0"/>
          </a:p>
          <a:p>
            <a:pPr algn="l" eaLnBrk="1" hangingPunct="1">
              <a:spcBef>
                <a:spcPct val="20000"/>
              </a:spcBef>
              <a:defRPr/>
            </a:pPr>
            <a:endParaRPr lang="cs-CZ" sz="3200" dirty="0" smtClean="0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29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/>
          <p:cNvSpPr>
            <a:spLocks noGrp="1"/>
          </p:cNvSpPr>
          <p:nvPr>
            <p:ph type="title" idx="4294967295"/>
          </p:nvPr>
        </p:nvSpPr>
        <p:spPr>
          <a:xfrm>
            <a:off x="881063" y="188913"/>
            <a:ext cx="7543800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 CENA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4294967295"/>
          </p:nvPr>
        </p:nvSpPr>
        <p:spPr>
          <a:xfrm>
            <a:off x="107950" y="1419225"/>
            <a:ext cx="8964613" cy="4673600"/>
          </a:xfrm>
        </p:spPr>
        <p:txBody>
          <a:bodyPr rtlCol="0">
            <a:normAutofit fontScale="40000" lnSpcReduction="20000"/>
          </a:bodyPr>
          <a:lstStyle/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8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Informuje o výkonu organizace v přímé péči za celý rok a ceně výkonové jednotky.</a:t>
            </a:r>
            <a:r>
              <a:rPr lang="cs-CZ" sz="8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5100" b="1" i="1" dirty="0" smtClean="0">
              <a:latin typeface="Georgia" pitchFamily="18" charset="0"/>
            </a:endParaRPr>
          </a:p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500" b="1" i="1" dirty="0" smtClean="0"/>
              <a:t>Výkon je vykazován podle typu služby 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7500" b="1" i="1" dirty="0" smtClean="0"/>
              <a:t>a charakteru práce s klientem: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b="1" i="1" dirty="0" smtClean="0">
              <a:latin typeface="Georgia" pitchFamily="18" charset="0"/>
            </a:endParaRP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5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kontakt – 10 minut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5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intervence – 30 minut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500" b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klientohodina</a:t>
            </a:r>
            <a:r>
              <a:rPr lang="cs-CZ" sz="75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-  cca 60 minut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500" b="1" dirty="0" err="1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klientoden</a:t>
            </a:r>
            <a:r>
              <a:rPr lang="cs-CZ" sz="75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– cca 6 – 8 hodin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75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lůžkoden - přenocování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3317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Nadpis 1"/>
          <p:cNvSpPr>
            <a:spLocks noGrp="1"/>
          </p:cNvSpPr>
          <p:nvPr>
            <p:ph type="title" idx="4294967295"/>
          </p:nvPr>
        </p:nvSpPr>
        <p:spPr>
          <a:xfrm>
            <a:off x="611188" y="404813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 NÁKLADY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395288" y="1700213"/>
            <a:ext cx="8507412" cy="3816350"/>
          </a:xfrm>
        </p:spPr>
        <p:txBody>
          <a:bodyPr rtlCol="0">
            <a:normAutofit/>
          </a:bodyPr>
          <a:lstStyle/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Informuje o nákladech na dosažení vedeného výkonu (výkonové jednotky) z hlediska nákladů: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dirty="0" smtClean="0">
                <a:latin typeface="Georgia" pitchFamily="18" charset="0"/>
              </a:rPr>
              <a:t> </a:t>
            </a:r>
            <a:r>
              <a:rPr lang="cs-CZ" sz="3200" b="1" dirty="0" smtClean="0">
                <a:cs typeface="Arial" charset="0"/>
              </a:rPr>
              <a:t>osobních</a:t>
            </a:r>
          </a:p>
          <a:p>
            <a:pPr marL="182880" indent="-182880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cs typeface="Arial" charset="0"/>
              </a:rPr>
              <a:t>věcných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3588" y="6280150"/>
            <a:ext cx="7642225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spc="-1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Odbor sociálních služeb Magistrátu města Plzně, </a:t>
            </a:r>
            <a:r>
              <a:rPr lang="cs-CZ" altLang="en-US" b="1" spc="-1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2012</a:t>
            </a:r>
            <a:endParaRPr lang="cs-CZ" altLang="en-US" b="1" spc="-1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4341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846763"/>
            <a:ext cx="10080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1360</TotalTime>
  <Words>573</Words>
  <Application>Microsoft Office PowerPoint</Application>
  <PresentationFormat>Předvádění na obrazovce (4:3)</PresentationFormat>
  <Paragraphs>126</Paragraphs>
  <Slides>25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Přehlednost</vt:lpstr>
      <vt:lpstr>Prezentace aplikace PowerPoint</vt:lpstr>
      <vt:lpstr>    Proč Monitoring?</vt:lpstr>
      <vt:lpstr>Cíl projektu</vt:lpstr>
      <vt:lpstr>Dílčí cíle projektu</vt:lpstr>
      <vt:lpstr>Prezentace aplikace PowerPoint</vt:lpstr>
      <vt:lpstr>Modul VÝKON</vt:lpstr>
      <vt:lpstr>Indikátory modulu VÝKON</vt:lpstr>
      <vt:lpstr>Indikátor CENA</vt:lpstr>
      <vt:lpstr>Indikátor NÁKLADY</vt:lpstr>
      <vt:lpstr>Indikátor VÝNOSY</vt:lpstr>
      <vt:lpstr>Indikátor VÝKON</vt:lpstr>
      <vt:lpstr>INDIKÁTORY</vt:lpstr>
      <vt:lpstr>WEBOVÁ APLIKACE http://socmon.plzen.eu/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monitorování sociálních služeb k podpoře dotační politiky města</dc:title>
  <dc:creator>Standard</dc:creator>
  <cp:lastModifiedBy>ipazdziorova</cp:lastModifiedBy>
  <cp:revision>129</cp:revision>
  <cp:lastPrinted>2012-04-16T14:36:58Z</cp:lastPrinted>
  <dcterms:created xsi:type="dcterms:W3CDTF">2008-12-02T21:24:28Z</dcterms:created>
  <dcterms:modified xsi:type="dcterms:W3CDTF">2012-04-16T14:38:03Z</dcterms:modified>
</cp:coreProperties>
</file>