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76" r:id="rId5"/>
    <p:sldId id="306" r:id="rId6"/>
    <p:sldId id="277" r:id="rId7"/>
    <p:sldId id="293" r:id="rId8"/>
    <p:sldId id="308" r:id="rId9"/>
    <p:sldId id="309" r:id="rId10"/>
    <p:sldId id="307" r:id="rId11"/>
    <p:sldId id="311" r:id="rId12"/>
    <p:sldId id="312" r:id="rId13"/>
    <p:sldId id="300" r:id="rId14"/>
    <p:sldId id="304" r:id="rId15"/>
    <p:sldId id="302" r:id="rId16"/>
    <p:sldId id="291" r:id="rId17"/>
  </p:sldIdLst>
  <p:sldSz cx="9144000" cy="6858000" type="screen4x3"/>
  <p:notesSz cx="6669088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F8D"/>
    <a:srgbClr val="334497"/>
    <a:srgbClr val="33469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5663" autoAdjust="0"/>
  </p:normalViewPr>
  <p:slideViewPr>
    <p:cSldViewPr snapToGrid="0" snapToObjects="1">
      <p:cViewPr>
        <p:scale>
          <a:sx n="66" d="100"/>
          <a:sy n="66" d="100"/>
        </p:scale>
        <p:origin x="-101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000xz003154\Desktop\DIALOG%20EK\OP_Prague_char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48822116105042E-2"/>
          <c:y val="0.21164864960475818"/>
          <c:w val="0.88879489105955256"/>
          <c:h val="0.479570329305408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738167284434407E-17"/>
                  <c:y val="-5.797108064713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476334568868814E-17"/>
                  <c:y val="-7.2463850808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29526691377375E-16"/>
                  <c:y val="7.246385080891311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9526691377375E-16"/>
                  <c:y val="2.898554032356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List1!$D$12:$D$16</c:f>
              <c:numCache>
                <c:formatCode>General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14</c:v>
                </c:pt>
                <c:pt idx="3">
                  <c:v>21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93472"/>
        <c:axId val="114811648"/>
      </c:barChart>
      <c:catAx>
        <c:axId val="11479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11648"/>
        <c:crosses val="autoZero"/>
        <c:auto val="1"/>
        <c:lblAlgn val="ctr"/>
        <c:lblOffset val="100"/>
        <c:noMultiLvlLbl val="0"/>
      </c:catAx>
      <c:valAx>
        <c:axId val="11481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934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000"/>
      </a:pPr>
      <a:endParaRPr lang="cs-CZ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BFE8E-5AF1-4805-A7A4-4DD70B077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64180B-8293-47EF-B703-56A19E4477F4}">
      <dgm:prSet custT="1"/>
      <dgm:spPr>
        <a:solidFill>
          <a:srgbClr val="334497"/>
        </a:solidFill>
      </dgm:spPr>
      <dgm:t>
        <a:bodyPr/>
        <a:lstStyle/>
        <a:p>
          <a:r>
            <a:rPr lang="cs-CZ" sz="2000" dirty="0" smtClean="0"/>
            <a:t>Posílená sociální infrastruktura pro integraci, komunitní služby a prevenci - </a:t>
          </a:r>
          <a:r>
            <a:rPr lang="cs-CZ" sz="2000" b="1" dirty="0" smtClean="0"/>
            <a:t>EFRR </a:t>
          </a:r>
          <a:endParaRPr lang="cs-CZ" sz="2000" b="1" dirty="0"/>
        </a:p>
      </dgm:t>
    </dgm:pt>
    <dgm:pt modelId="{24D7DE00-4D3A-4542-9841-6C1E733A6E2D}" type="parTrans" cxnId="{2FFE7496-7D02-488D-87DF-1FCA59937620}">
      <dgm:prSet/>
      <dgm:spPr/>
      <dgm:t>
        <a:bodyPr/>
        <a:lstStyle/>
        <a:p>
          <a:endParaRPr lang="cs-CZ"/>
        </a:p>
      </dgm:t>
    </dgm:pt>
    <dgm:pt modelId="{69BF2DB3-DE4F-468A-9826-BB5C26860906}" type="sibTrans" cxnId="{2FFE7496-7D02-488D-87DF-1FCA59937620}">
      <dgm:prSet/>
      <dgm:spPr/>
      <dgm:t>
        <a:bodyPr/>
        <a:lstStyle/>
        <a:p>
          <a:endParaRPr lang="cs-CZ"/>
        </a:p>
      </dgm:t>
    </dgm:pt>
    <dgm:pt modelId="{22BAFE65-763F-4711-9C2E-D3E96F213205}">
      <dgm:prSet custT="1"/>
      <dgm:spPr/>
      <dgm:t>
        <a:bodyPr/>
        <a:lstStyle/>
        <a:p>
          <a:r>
            <a:rPr lang="cs-CZ" sz="2000" i="0" dirty="0" smtClean="0">
              <a:latin typeface="+mn-lt"/>
            </a:rPr>
            <a:t>Zvyšování kapacit služeb pro bezdomovce a osoby ohrožené bezdomovectvím a nacházející se v krizi </a:t>
          </a:r>
          <a:r>
            <a:rPr lang="cs-CZ" sz="2000" i="0" dirty="0" smtClean="0">
              <a:solidFill>
                <a:srgbClr val="FF0000"/>
              </a:solidFill>
              <a:latin typeface="+mn-lt"/>
            </a:rPr>
            <a:t>→</a:t>
          </a:r>
          <a:r>
            <a:rPr lang="cs-CZ" sz="2000" i="0" dirty="0" smtClean="0">
              <a:latin typeface="+mn-lt"/>
            </a:rPr>
            <a:t> </a:t>
          </a:r>
          <a:r>
            <a:rPr lang="cs-CZ" sz="2000" b="1" i="0" dirty="0" smtClean="0">
              <a:latin typeface="+mn-lt"/>
            </a:rPr>
            <a:t>sociální služby - azylové domy, </a:t>
          </a:r>
          <a:r>
            <a:rPr lang="cs-CZ" sz="2000" b="1" i="0" dirty="0" err="1" smtClean="0">
              <a:latin typeface="+mn-lt"/>
            </a:rPr>
            <a:t>nízkoprahová</a:t>
          </a:r>
          <a:r>
            <a:rPr lang="cs-CZ" sz="2000" b="1" i="0" dirty="0" smtClean="0">
              <a:latin typeface="+mn-lt"/>
            </a:rPr>
            <a:t> denní centra, terénní programy, domy na půl cesty, noclehárny </a:t>
          </a:r>
          <a:r>
            <a:rPr lang="cs-CZ" sz="2000" i="0" dirty="0" smtClean="0">
              <a:latin typeface="+mn-lt"/>
            </a:rPr>
            <a:t>ad.</a:t>
          </a:r>
          <a:endParaRPr lang="cs-CZ" sz="2000" i="0" dirty="0">
            <a:latin typeface="+mn-lt"/>
          </a:endParaRPr>
        </a:p>
      </dgm:t>
    </dgm:pt>
    <dgm:pt modelId="{1CC287A3-9E9C-4ADE-812E-DFBC16CECDF5}" type="parTrans" cxnId="{BB992DC7-2D51-4CF7-BDB8-F2AEB390B22F}">
      <dgm:prSet/>
      <dgm:spPr/>
      <dgm:t>
        <a:bodyPr/>
        <a:lstStyle/>
        <a:p>
          <a:endParaRPr lang="cs-CZ"/>
        </a:p>
      </dgm:t>
    </dgm:pt>
    <dgm:pt modelId="{C237A7BE-85F9-4955-B58C-25985BAE74D8}" type="sibTrans" cxnId="{BB992DC7-2D51-4CF7-BDB8-F2AEB390B22F}">
      <dgm:prSet/>
      <dgm:spPr/>
      <dgm:t>
        <a:bodyPr/>
        <a:lstStyle/>
        <a:p>
          <a:endParaRPr lang="cs-CZ"/>
        </a:p>
      </dgm:t>
    </dgm:pt>
    <dgm:pt modelId="{117FBEDD-D8FD-4EAD-80DF-E12A37A17B71}">
      <dgm:prSet custT="1"/>
      <dgm:spPr/>
      <dgm:t>
        <a:bodyPr/>
        <a:lstStyle/>
        <a:p>
          <a:r>
            <a:rPr lang="cs-CZ" sz="2000" i="0" dirty="0" smtClean="0"/>
            <a:t>Zvyšování kapacit nízkoprahových a kulturně komunitních center poskytujících zázemí pro sociálně aktivizační aktivity </a:t>
          </a:r>
          <a:r>
            <a:rPr lang="cs-CZ" sz="2000" i="0" dirty="0" smtClean="0">
              <a:solidFill>
                <a:srgbClr val="FF0000"/>
              </a:solidFill>
              <a:latin typeface="+mn-lt"/>
            </a:rPr>
            <a:t>→</a:t>
          </a:r>
          <a:r>
            <a:rPr lang="cs-CZ" sz="2000" i="0" dirty="0" smtClean="0"/>
            <a:t> </a:t>
          </a:r>
          <a:r>
            <a:rPr lang="cs-CZ" sz="2000" b="1" i="0" dirty="0" smtClean="0"/>
            <a:t>komunitní centra </a:t>
          </a:r>
          <a:r>
            <a:rPr lang="cs-CZ" sz="2000" b="1" i="0" u="sng" dirty="0" smtClean="0"/>
            <a:t>mimo</a:t>
          </a:r>
          <a:r>
            <a:rPr lang="cs-CZ" sz="2000" b="1" i="0" dirty="0" smtClean="0"/>
            <a:t> sociální služby</a:t>
          </a:r>
          <a:endParaRPr lang="cs-CZ" sz="2000" b="1" i="0" dirty="0"/>
        </a:p>
      </dgm:t>
    </dgm:pt>
    <dgm:pt modelId="{C100216E-EA6E-4CA3-B660-1B44DE9A90A1}" type="parTrans" cxnId="{D92D9223-6324-4369-8AF8-8590966B385D}">
      <dgm:prSet/>
      <dgm:spPr/>
      <dgm:t>
        <a:bodyPr/>
        <a:lstStyle/>
        <a:p>
          <a:endParaRPr lang="cs-CZ"/>
        </a:p>
      </dgm:t>
    </dgm:pt>
    <dgm:pt modelId="{0152A9A4-1444-49BE-87E8-112448A3A501}" type="sibTrans" cxnId="{D92D9223-6324-4369-8AF8-8590966B385D}">
      <dgm:prSet/>
      <dgm:spPr/>
      <dgm:t>
        <a:bodyPr/>
        <a:lstStyle/>
        <a:p>
          <a:endParaRPr lang="cs-CZ"/>
        </a:p>
      </dgm:t>
    </dgm:pt>
    <dgm:pt modelId="{C112D611-4250-4968-B294-F0A6A3882772}">
      <dgm:prSet custT="1"/>
      <dgm:spPr/>
      <dgm:t>
        <a:bodyPr/>
        <a:lstStyle/>
        <a:p>
          <a:r>
            <a:rPr lang="cs-CZ" sz="2000" i="0" dirty="0" smtClean="0"/>
            <a:t>Podpora rekonstrukcí, oprav a úprav bytů na byty systému sociálního bydlení a boje proti bezdomovectví (včetně chráněného, tréninkového a následného bydlení) </a:t>
          </a:r>
          <a:r>
            <a:rPr lang="cs-CZ" sz="2000" i="0" dirty="0" smtClean="0">
              <a:solidFill>
                <a:srgbClr val="FF0000"/>
              </a:solidFill>
              <a:latin typeface="+mn-lt"/>
            </a:rPr>
            <a:t>→ </a:t>
          </a:r>
          <a:r>
            <a:rPr lang="cs-CZ" sz="2000" b="1" i="0" dirty="0" smtClean="0"/>
            <a:t>sociální byty, dostupné byty, chráněné byty (sociální služba) – veřejné vlastnictví podmínkou</a:t>
          </a:r>
          <a:endParaRPr lang="cs-CZ" sz="2000" b="1" i="0" dirty="0"/>
        </a:p>
      </dgm:t>
    </dgm:pt>
    <dgm:pt modelId="{81BEDBE2-107F-49B8-9DB6-4290E869D2E4}" type="parTrans" cxnId="{FBB56F97-98ED-4BE4-B82D-349B3310F79C}">
      <dgm:prSet/>
      <dgm:spPr/>
      <dgm:t>
        <a:bodyPr/>
        <a:lstStyle/>
        <a:p>
          <a:endParaRPr lang="cs-CZ"/>
        </a:p>
      </dgm:t>
    </dgm:pt>
    <dgm:pt modelId="{A7EA1FC3-4394-47CD-837B-ED979C14820D}" type="sibTrans" cxnId="{FBB56F97-98ED-4BE4-B82D-349B3310F79C}">
      <dgm:prSet/>
      <dgm:spPr/>
      <dgm:t>
        <a:bodyPr/>
        <a:lstStyle/>
        <a:p>
          <a:endParaRPr lang="cs-CZ"/>
        </a:p>
      </dgm:t>
    </dgm:pt>
    <dgm:pt modelId="{A15D523F-DEF2-4494-A302-BDEEE56E4C95}">
      <dgm:prSet custT="1"/>
      <dgm:spPr/>
      <dgm:t>
        <a:bodyPr/>
        <a:lstStyle/>
        <a:p>
          <a:endParaRPr lang="cs-CZ" sz="1200" i="0" dirty="0"/>
        </a:p>
      </dgm:t>
    </dgm:pt>
    <dgm:pt modelId="{C540A929-BADC-414A-9A9E-E744F452A3EE}" type="parTrans" cxnId="{2448C61D-0146-47F7-AA35-CAAAB56F45C7}">
      <dgm:prSet/>
      <dgm:spPr/>
      <dgm:t>
        <a:bodyPr/>
        <a:lstStyle/>
        <a:p>
          <a:endParaRPr lang="en-US"/>
        </a:p>
      </dgm:t>
    </dgm:pt>
    <dgm:pt modelId="{15027F3E-6FB7-44F6-BC9C-76ED565DE67F}" type="sibTrans" cxnId="{2448C61D-0146-47F7-AA35-CAAAB56F45C7}">
      <dgm:prSet/>
      <dgm:spPr/>
      <dgm:t>
        <a:bodyPr/>
        <a:lstStyle/>
        <a:p>
          <a:endParaRPr lang="en-US"/>
        </a:p>
      </dgm:t>
    </dgm:pt>
    <dgm:pt modelId="{E2426686-4540-41B8-86CD-ED77B8B593A5}">
      <dgm:prSet custT="1"/>
      <dgm:spPr/>
      <dgm:t>
        <a:bodyPr/>
        <a:lstStyle/>
        <a:p>
          <a:endParaRPr lang="cs-CZ" sz="1200" b="1" i="0" dirty="0"/>
        </a:p>
      </dgm:t>
    </dgm:pt>
    <dgm:pt modelId="{9628361D-7AB1-4A4F-8CF6-5491A8AA9B2D}" type="parTrans" cxnId="{E7BDCEA1-D32A-41E3-BE66-08E0D23226A2}">
      <dgm:prSet/>
      <dgm:spPr/>
      <dgm:t>
        <a:bodyPr/>
        <a:lstStyle/>
        <a:p>
          <a:endParaRPr lang="en-US"/>
        </a:p>
      </dgm:t>
    </dgm:pt>
    <dgm:pt modelId="{2E8A955A-CFE1-4F18-ABDB-76FD595C9600}" type="sibTrans" cxnId="{E7BDCEA1-D32A-41E3-BE66-08E0D23226A2}">
      <dgm:prSet/>
      <dgm:spPr/>
      <dgm:t>
        <a:bodyPr/>
        <a:lstStyle/>
        <a:p>
          <a:endParaRPr lang="en-US"/>
        </a:p>
      </dgm:t>
    </dgm:pt>
    <dgm:pt modelId="{5E25B440-6BF8-440F-AF0C-9707D4C89AD7}" type="pres">
      <dgm:prSet presAssocID="{C16BFE8E-5AF1-4805-A7A4-4DD70B077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496A01-C025-47FB-B884-95A3E96E958D}" type="pres">
      <dgm:prSet presAssocID="{2864180B-8293-47EF-B703-56A19E4477F4}" presName="parentText" presStyleLbl="node1" presStyleIdx="0" presStyleCnt="1" custScaleY="1219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BD93A6-9EC2-4F5D-B5E0-77AE74B6B3D6}" type="pres">
      <dgm:prSet presAssocID="{2864180B-8293-47EF-B703-56A19E4477F4}" presName="childText" presStyleLbl="revTx" presStyleIdx="0" presStyleCnt="1" custScaleY="1789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B56F97-98ED-4BE4-B82D-349B3310F79C}" srcId="{2864180B-8293-47EF-B703-56A19E4477F4}" destId="{C112D611-4250-4968-B294-F0A6A3882772}" srcOrd="4" destOrd="0" parTransId="{81BEDBE2-107F-49B8-9DB6-4290E869D2E4}" sibTransId="{A7EA1FC3-4394-47CD-837B-ED979C14820D}"/>
    <dgm:cxn modelId="{3EEE2B4F-CD91-457A-B258-79CDFC7ED77F}" type="presOf" srcId="{117FBEDD-D8FD-4EAD-80DF-E12A37A17B71}" destId="{FDBD93A6-9EC2-4F5D-B5E0-77AE74B6B3D6}" srcOrd="0" destOrd="2" presId="urn:microsoft.com/office/officeart/2005/8/layout/vList2"/>
    <dgm:cxn modelId="{E7BDCEA1-D32A-41E3-BE66-08E0D23226A2}" srcId="{2864180B-8293-47EF-B703-56A19E4477F4}" destId="{E2426686-4540-41B8-86CD-ED77B8B593A5}" srcOrd="3" destOrd="0" parTransId="{9628361D-7AB1-4A4F-8CF6-5491A8AA9B2D}" sibTransId="{2E8A955A-CFE1-4F18-ABDB-76FD595C9600}"/>
    <dgm:cxn modelId="{D92D9223-6324-4369-8AF8-8590966B385D}" srcId="{2864180B-8293-47EF-B703-56A19E4477F4}" destId="{117FBEDD-D8FD-4EAD-80DF-E12A37A17B71}" srcOrd="2" destOrd="0" parTransId="{C100216E-EA6E-4CA3-B660-1B44DE9A90A1}" sibTransId="{0152A9A4-1444-49BE-87E8-112448A3A501}"/>
    <dgm:cxn modelId="{365E4A00-499D-462A-9037-3BBBA3D6A2AB}" type="presOf" srcId="{22BAFE65-763F-4711-9C2E-D3E96F213205}" destId="{FDBD93A6-9EC2-4F5D-B5E0-77AE74B6B3D6}" srcOrd="0" destOrd="0" presId="urn:microsoft.com/office/officeart/2005/8/layout/vList2"/>
    <dgm:cxn modelId="{2FFE7496-7D02-488D-87DF-1FCA59937620}" srcId="{C16BFE8E-5AF1-4805-A7A4-4DD70B077D0B}" destId="{2864180B-8293-47EF-B703-56A19E4477F4}" srcOrd="0" destOrd="0" parTransId="{24D7DE00-4D3A-4542-9841-6C1E733A6E2D}" sibTransId="{69BF2DB3-DE4F-468A-9826-BB5C26860906}"/>
    <dgm:cxn modelId="{2522DC13-3AE6-4447-A95E-80C2F981CEEC}" type="presOf" srcId="{2864180B-8293-47EF-B703-56A19E4477F4}" destId="{CB496A01-C025-47FB-B884-95A3E96E958D}" srcOrd="0" destOrd="0" presId="urn:microsoft.com/office/officeart/2005/8/layout/vList2"/>
    <dgm:cxn modelId="{54610A8D-B3A8-43AA-8062-3CA4021E7341}" type="presOf" srcId="{A15D523F-DEF2-4494-A302-BDEEE56E4C95}" destId="{FDBD93A6-9EC2-4F5D-B5E0-77AE74B6B3D6}" srcOrd="0" destOrd="1" presId="urn:microsoft.com/office/officeart/2005/8/layout/vList2"/>
    <dgm:cxn modelId="{CB5CED07-2578-4CF8-A63D-EB7004028760}" type="presOf" srcId="{E2426686-4540-41B8-86CD-ED77B8B593A5}" destId="{FDBD93A6-9EC2-4F5D-B5E0-77AE74B6B3D6}" srcOrd="0" destOrd="3" presId="urn:microsoft.com/office/officeart/2005/8/layout/vList2"/>
    <dgm:cxn modelId="{2448C61D-0146-47F7-AA35-CAAAB56F45C7}" srcId="{2864180B-8293-47EF-B703-56A19E4477F4}" destId="{A15D523F-DEF2-4494-A302-BDEEE56E4C95}" srcOrd="1" destOrd="0" parTransId="{C540A929-BADC-414A-9A9E-E744F452A3EE}" sibTransId="{15027F3E-6FB7-44F6-BC9C-76ED565DE67F}"/>
    <dgm:cxn modelId="{AC59D6D8-FFD1-43C9-935D-2EE0E0EC1D21}" type="presOf" srcId="{C112D611-4250-4968-B294-F0A6A3882772}" destId="{FDBD93A6-9EC2-4F5D-B5E0-77AE74B6B3D6}" srcOrd="0" destOrd="4" presId="urn:microsoft.com/office/officeart/2005/8/layout/vList2"/>
    <dgm:cxn modelId="{CB5FB6B9-C21E-451C-948A-3E44FEEFF0D6}" type="presOf" srcId="{C16BFE8E-5AF1-4805-A7A4-4DD70B077D0B}" destId="{5E25B440-6BF8-440F-AF0C-9707D4C89AD7}" srcOrd="0" destOrd="0" presId="urn:microsoft.com/office/officeart/2005/8/layout/vList2"/>
    <dgm:cxn modelId="{BB992DC7-2D51-4CF7-BDB8-F2AEB390B22F}" srcId="{2864180B-8293-47EF-B703-56A19E4477F4}" destId="{22BAFE65-763F-4711-9C2E-D3E96F213205}" srcOrd="0" destOrd="0" parTransId="{1CC287A3-9E9C-4ADE-812E-DFBC16CECDF5}" sibTransId="{C237A7BE-85F9-4955-B58C-25985BAE74D8}"/>
    <dgm:cxn modelId="{9C74C059-AFA2-450C-81BD-7AA39611C4F3}" type="presParOf" srcId="{5E25B440-6BF8-440F-AF0C-9707D4C89AD7}" destId="{CB496A01-C025-47FB-B884-95A3E96E958D}" srcOrd="0" destOrd="0" presId="urn:microsoft.com/office/officeart/2005/8/layout/vList2"/>
    <dgm:cxn modelId="{B60609F7-6D55-49AA-80D8-1C4A4A12799D}" type="presParOf" srcId="{5E25B440-6BF8-440F-AF0C-9707D4C89AD7}" destId="{FDBD93A6-9EC2-4F5D-B5E0-77AE74B6B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BFE8E-5AF1-4805-A7A4-4DD70B077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64180B-8293-47EF-B703-56A19E4477F4}">
      <dgm:prSet custT="1"/>
      <dgm:spPr>
        <a:solidFill>
          <a:srgbClr val="334497"/>
        </a:solidFill>
      </dgm:spPr>
      <dgm:t>
        <a:bodyPr/>
        <a:lstStyle/>
        <a:p>
          <a:r>
            <a:rPr lang="cs-CZ" sz="2000" dirty="0" smtClean="0"/>
            <a:t>Posílená infrastruktura pro sociální podnikání – </a:t>
          </a:r>
          <a:r>
            <a:rPr lang="cs-CZ" sz="2000" b="1" dirty="0" smtClean="0"/>
            <a:t>EFRR</a:t>
          </a:r>
          <a:endParaRPr lang="cs-CZ" sz="2000" b="1" dirty="0"/>
        </a:p>
      </dgm:t>
    </dgm:pt>
    <dgm:pt modelId="{24D7DE00-4D3A-4542-9841-6C1E733A6E2D}" type="parTrans" cxnId="{2FFE7496-7D02-488D-87DF-1FCA59937620}">
      <dgm:prSet/>
      <dgm:spPr/>
      <dgm:t>
        <a:bodyPr/>
        <a:lstStyle/>
        <a:p>
          <a:endParaRPr lang="cs-CZ"/>
        </a:p>
      </dgm:t>
    </dgm:pt>
    <dgm:pt modelId="{69BF2DB3-DE4F-468A-9826-BB5C26860906}" type="sibTrans" cxnId="{2FFE7496-7D02-488D-87DF-1FCA59937620}">
      <dgm:prSet/>
      <dgm:spPr/>
      <dgm:t>
        <a:bodyPr/>
        <a:lstStyle/>
        <a:p>
          <a:endParaRPr lang="cs-CZ"/>
        </a:p>
      </dgm:t>
    </dgm:pt>
    <dgm:pt modelId="{22BAFE65-763F-4711-9C2E-D3E96F213205}">
      <dgm:prSet custT="1"/>
      <dgm:spPr/>
      <dgm:t>
        <a:bodyPr/>
        <a:lstStyle/>
        <a:p>
          <a:r>
            <a:rPr lang="cs-CZ" sz="2000" i="0" dirty="0" smtClean="0"/>
            <a:t>Vznik a rozvoj </a:t>
          </a:r>
          <a:r>
            <a:rPr lang="cs-CZ" sz="2000" b="1" i="0" dirty="0" smtClean="0"/>
            <a:t>sociálních podniků</a:t>
          </a:r>
          <a:r>
            <a:rPr lang="cs-CZ" sz="2000" i="0" dirty="0" smtClean="0"/>
            <a:t> a projektů poskytujících pracovní příležitosti pro znevýhodněné a obtížně zaměstnatelné skupiny obyvatel v Praze (včetně </a:t>
          </a:r>
          <a:r>
            <a:rPr lang="cs-CZ" sz="2000" b="1" i="0" dirty="0" smtClean="0"/>
            <a:t>chráněných pracovišť</a:t>
          </a:r>
          <a:r>
            <a:rPr lang="cs-CZ" sz="2000" i="0" dirty="0" smtClean="0"/>
            <a:t>)</a:t>
          </a:r>
          <a:endParaRPr lang="cs-CZ" sz="2000" i="0" dirty="0">
            <a:latin typeface="+mn-lt"/>
          </a:endParaRPr>
        </a:p>
      </dgm:t>
    </dgm:pt>
    <dgm:pt modelId="{1CC287A3-9E9C-4ADE-812E-DFBC16CECDF5}" type="parTrans" cxnId="{BB992DC7-2D51-4CF7-BDB8-F2AEB390B22F}">
      <dgm:prSet/>
      <dgm:spPr/>
      <dgm:t>
        <a:bodyPr/>
        <a:lstStyle/>
        <a:p>
          <a:endParaRPr lang="cs-CZ"/>
        </a:p>
      </dgm:t>
    </dgm:pt>
    <dgm:pt modelId="{C237A7BE-85F9-4955-B58C-25985BAE74D8}" type="sibTrans" cxnId="{BB992DC7-2D51-4CF7-BDB8-F2AEB390B22F}">
      <dgm:prSet/>
      <dgm:spPr/>
      <dgm:t>
        <a:bodyPr/>
        <a:lstStyle/>
        <a:p>
          <a:endParaRPr lang="cs-CZ"/>
        </a:p>
      </dgm:t>
    </dgm:pt>
    <dgm:pt modelId="{A15D523F-DEF2-4494-A302-BDEEE56E4C95}">
      <dgm:prSet custT="1"/>
      <dgm:spPr/>
      <dgm:t>
        <a:bodyPr/>
        <a:lstStyle/>
        <a:p>
          <a:endParaRPr lang="cs-CZ" sz="1200" i="0" dirty="0"/>
        </a:p>
      </dgm:t>
    </dgm:pt>
    <dgm:pt modelId="{C540A929-BADC-414A-9A9E-E744F452A3EE}" type="parTrans" cxnId="{2448C61D-0146-47F7-AA35-CAAAB56F45C7}">
      <dgm:prSet/>
      <dgm:spPr/>
      <dgm:t>
        <a:bodyPr/>
        <a:lstStyle/>
        <a:p>
          <a:endParaRPr lang="en-US"/>
        </a:p>
      </dgm:t>
    </dgm:pt>
    <dgm:pt modelId="{15027F3E-6FB7-44F6-BC9C-76ED565DE67F}" type="sibTrans" cxnId="{2448C61D-0146-47F7-AA35-CAAAB56F45C7}">
      <dgm:prSet/>
      <dgm:spPr/>
      <dgm:t>
        <a:bodyPr/>
        <a:lstStyle/>
        <a:p>
          <a:endParaRPr lang="en-US"/>
        </a:p>
      </dgm:t>
    </dgm:pt>
    <dgm:pt modelId="{5E25B440-6BF8-440F-AF0C-9707D4C89AD7}" type="pres">
      <dgm:prSet presAssocID="{C16BFE8E-5AF1-4805-A7A4-4DD70B077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496A01-C025-47FB-B884-95A3E96E958D}" type="pres">
      <dgm:prSet presAssocID="{2864180B-8293-47EF-B703-56A19E4477F4}" presName="parentText" presStyleLbl="node1" presStyleIdx="0" presStyleCnt="1" custScaleY="45759" custLinFactNeighborY="-5964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BD93A6-9EC2-4F5D-B5E0-77AE74B6B3D6}" type="pres">
      <dgm:prSet presAssocID="{2864180B-8293-47EF-B703-56A19E4477F4}" presName="childText" presStyleLbl="revTx" presStyleIdx="0" presStyleCnt="1" custScaleY="2720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FE7496-7D02-488D-87DF-1FCA59937620}" srcId="{C16BFE8E-5AF1-4805-A7A4-4DD70B077D0B}" destId="{2864180B-8293-47EF-B703-56A19E4477F4}" srcOrd="0" destOrd="0" parTransId="{24D7DE00-4D3A-4542-9841-6C1E733A6E2D}" sibTransId="{69BF2DB3-DE4F-468A-9826-BB5C26860906}"/>
    <dgm:cxn modelId="{6728FE0C-ED2A-4A7E-904C-DFDAFC6B73F2}" type="presOf" srcId="{A15D523F-DEF2-4494-A302-BDEEE56E4C95}" destId="{FDBD93A6-9EC2-4F5D-B5E0-77AE74B6B3D6}" srcOrd="0" destOrd="1" presId="urn:microsoft.com/office/officeart/2005/8/layout/vList2"/>
    <dgm:cxn modelId="{2448C61D-0146-47F7-AA35-CAAAB56F45C7}" srcId="{2864180B-8293-47EF-B703-56A19E4477F4}" destId="{A15D523F-DEF2-4494-A302-BDEEE56E4C95}" srcOrd="1" destOrd="0" parTransId="{C540A929-BADC-414A-9A9E-E744F452A3EE}" sibTransId="{15027F3E-6FB7-44F6-BC9C-76ED565DE67F}"/>
    <dgm:cxn modelId="{077E6B6B-5F67-47D9-A301-A6D5224627D0}" type="presOf" srcId="{C16BFE8E-5AF1-4805-A7A4-4DD70B077D0B}" destId="{5E25B440-6BF8-440F-AF0C-9707D4C89AD7}" srcOrd="0" destOrd="0" presId="urn:microsoft.com/office/officeart/2005/8/layout/vList2"/>
    <dgm:cxn modelId="{FFF1DB3F-2E15-4B0A-9B7E-C66C94E6C68C}" type="presOf" srcId="{2864180B-8293-47EF-B703-56A19E4477F4}" destId="{CB496A01-C025-47FB-B884-95A3E96E958D}" srcOrd="0" destOrd="0" presId="urn:microsoft.com/office/officeart/2005/8/layout/vList2"/>
    <dgm:cxn modelId="{BB992DC7-2D51-4CF7-BDB8-F2AEB390B22F}" srcId="{2864180B-8293-47EF-B703-56A19E4477F4}" destId="{22BAFE65-763F-4711-9C2E-D3E96F213205}" srcOrd="0" destOrd="0" parTransId="{1CC287A3-9E9C-4ADE-812E-DFBC16CECDF5}" sibTransId="{C237A7BE-85F9-4955-B58C-25985BAE74D8}"/>
    <dgm:cxn modelId="{A1C9F684-424E-432A-978C-3100ACE83B2B}" type="presOf" srcId="{22BAFE65-763F-4711-9C2E-D3E96F213205}" destId="{FDBD93A6-9EC2-4F5D-B5E0-77AE74B6B3D6}" srcOrd="0" destOrd="0" presId="urn:microsoft.com/office/officeart/2005/8/layout/vList2"/>
    <dgm:cxn modelId="{FCE13D1A-FF66-4C2C-AD4D-911E8210F1BC}" type="presParOf" srcId="{5E25B440-6BF8-440F-AF0C-9707D4C89AD7}" destId="{CB496A01-C025-47FB-B884-95A3E96E958D}" srcOrd="0" destOrd="0" presId="urn:microsoft.com/office/officeart/2005/8/layout/vList2"/>
    <dgm:cxn modelId="{429B7173-E6C0-4024-B3DA-BC42F8D4BAF9}" type="presParOf" srcId="{5E25B440-6BF8-440F-AF0C-9707D4C89AD7}" destId="{FDBD93A6-9EC2-4F5D-B5E0-77AE74B6B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BFE8E-5AF1-4805-A7A4-4DD70B077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64180B-8293-47EF-B703-56A19E4477F4}">
      <dgm:prSet custT="1"/>
      <dgm:spPr>
        <a:solidFill>
          <a:srgbClr val="334497"/>
        </a:solidFill>
      </dgm:spPr>
      <dgm:t>
        <a:bodyPr/>
        <a:lstStyle/>
        <a:p>
          <a:r>
            <a:rPr lang="cs-CZ" sz="2000" dirty="0" smtClean="0"/>
            <a:t>Posílené aktivity pro integraci, komunitní služby a prevenci - </a:t>
          </a:r>
          <a:r>
            <a:rPr lang="cs-CZ" sz="2000" b="1" dirty="0" smtClean="0"/>
            <a:t>ESF</a:t>
          </a:r>
          <a:endParaRPr lang="cs-CZ" sz="2000" b="1" dirty="0"/>
        </a:p>
      </dgm:t>
    </dgm:pt>
    <dgm:pt modelId="{24D7DE00-4D3A-4542-9841-6C1E733A6E2D}" type="parTrans" cxnId="{2FFE7496-7D02-488D-87DF-1FCA59937620}">
      <dgm:prSet/>
      <dgm:spPr/>
      <dgm:t>
        <a:bodyPr/>
        <a:lstStyle/>
        <a:p>
          <a:endParaRPr lang="cs-CZ"/>
        </a:p>
      </dgm:t>
    </dgm:pt>
    <dgm:pt modelId="{69BF2DB3-DE4F-468A-9826-BB5C26860906}" type="sibTrans" cxnId="{2FFE7496-7D02-488D-87DF-1FCA59937620}">
      <dgm:prSet/>
      <dgm:spPr/>
      <dgm:t>
        <a:bodyPr/>
        <a:lstStyle/>
        <a:p>
          <a:endParaRPr lang="cs-CZ"/>
        </a:p>
      </dgm:t>
    </dgm:pt>
    <dgm:pt modelId="{22BAFE65-763F-4711-9C2E-D3E96F213205}">
      <dgm:prSet custT="1"/>
      <dgm:spPr/>
      <dgm:t>
        <a:bodyPr/>
        <a:lstStyle/>
        <a:p>
          <a:r>
            <a:rPr lang="cs-CZ" sz="2000" i="0" dirty="0" smtClean="0"/>
            <a:t>Podpora vzniku a činnosti </a:t>
          </a:r>
          <a:r>
            <a:rPr lang="cs-CZ" sz="2000" b="1" i="0" dirty="0" smtClean="0"/>
            <a:t>kulturně komunitních center a prostor komunitního života a projektů aktivizace místních komunit</a:t>
          </a:r>
          <a:r>
            <a:rPr lang="cs-CZ" sz="2000" i="0" dirty="0" smtClean="0"/>
            <a:t> (zejména ale nikoli pouze osob vyloučených, ohrožených a v krizi) za účelem posilování místní sociální soudržnosti</a:t>
          </a:r>
          <a:endParaRPr lang="cs-CZ" sz="2000" i="0" dirty="0">
            <a:latin typeface="+mn-lt"/>
          </a:endParaRPr>
        </a:p>
      </dgm:t>
    </dgm:pt>
    <dgm:pt modelId="{1CC287A3-9E9C-4ADE-812E-DFBC16CECDF5}" type="parTrans" cxnId="{BB992DC7-2D51-4CF7-BDB8-F2AEB390B22F}">
      <dgm:prSet/>
      <dgm:spPr/>
      <dgm:t>
        <a:bodyPr/>
        <a:lstStyle/>
        <a:p>
          <a:endParaRPr lang="cs-CZ"/>
        </a:p>
      </dgm:t>
    </dgm:pt>
    <dgm:pt modelId="{C237A7BE-85F9-4955-B58C-25985BAE74D8}" type="sibTrans" cxnId="{BB992DC7-2D51-4CF7-BDB8-F2AEB390B22F}">
      <dgm:prSet/>
      <dgm:spPr/>
      <dgm:t>
        <a:bodyPr/>
        <a:lstStyle/>
        <a:p>
          <a:endParaRPr lang="cs-CZ"/>
        </a:p>
      </dgm:t>
    </dgm:pt>
    <dgm:pt modelId="{A15D523F-DEF2-4494-A302-BDEEE56E4C95}">
      <dgm:prSet custT="1"/>
      <dgm:spPr/>
      <dgm:t>
        <a:bodyPr/>
        <a:lstStyle/>
        <a:p>
          <a:endParaRPr lang="cs-CZ" sz="1200" i="0" dirty="0"/>
        </a:p>
      </dgm:t>
    </dgm:pt>
    <dgm:pt modelId="{C540A929-BADC-414A-9A9E-E744F452A3EE}" type="parTrans" cxnId="{2448C61D-0146-47F7-AA35-CAAAB56F45C7}">
      <dgm:prSet/>
      <dgm:spPr/>
      <dgm:t>
        <a:bodyPr/>
        <a:lstStyle/>
        <a:p>
          <a:endParaRPr lang="en-US"/>
        </a:p>
      </dgm:t>
    </dgm:pt>
    <dgm:pt modelId="{15027F3E-6FB7-44F6-BC9C-76ED565DE67F}" type="sibTrans" cxnId="{2448C61D-0146-47F7-AA35-CAAAB56F45C7}">
      <dgm:prSet/>
      <dgm:spPr/>
      <dgm:t>
        <a:bodyPr/>
        <a:lstStyle/>
        <a:p>
          <a:endParaRPr lang="en-US"/>
        </a:p>
      </dgm:t>
    </dgm:pt>
    <dgm:pt modelId="{6785919F-AAFF-42A8-A6DD-AFE7EA427FDD}">
      <dgm:prSet custT="1"/>
      <dgm:spPr/>
      <dgm:t>
        <a:bodyPr/>
        <a:lstStyle/>
        <a:p>
          <a:r>
            <a:rPr lang="cs-CZ" sz="2000" b="1" i="0" dirty="0" smtClean="0">
              <a:latin typeface="+mn-lt"/>
            </a:rPr>
            <a:t>Sociální podnikání</a:t>
          </a:r>
          <a:r>
            <a:rPr lang="cs-CZ" sz="2000" b="0" i="0" dirty="0" smtClean="0">
              <a:latin typeface="+mn-lt"/>
            </a:rPr>
            <a:t> jako součást aktivizace místních komunit i v kombinaci s komunitními centry</a:t>
          </a:r>
          <a:endParaRPr lang="cs-CZ" sz="2000" b="1" i="0" dirty="0">
            <a:latin typeface="+mn-lt"/>
          </a:endParaRPr>
        </a:p>
      </dgm:t>
    </dgm:pt>
    <dgm:pt modelId="{4B901E6B-720D-493F-8ADA-B9E9526324CB}" type="parTrans" cxnId="{4D470C16-5EFC-4A65-8E9C-09C1C7BB5204}">
      <dgm:prSet/>
      <dgm:spPr/>
    </dgm:pt>
    <dgm:pt modelId="{C0597159-2B74-4FD2-BDC8-13F8243ED258}" type="sibTrans" cxnId="{4D470C16-5EFC-4A65-8E9C-09C1C7BB5204}">
      <dgm:prSet/>
      <dgm:spPr/>
    </dgm:pt>
    <dgm:pt modelId="{5E25B440-6BF8-440F-AF0C-9707D4C89AD7}" type="pres">
      <dgm:prSet presAssocID="{C16BFE8E-5AF1-4805-A7A4-4DD70B077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496A01-C025-47FB-B884-95A3E96E958D}" type="pres">
      <dgm:prSet presAssocID="{2864180B-8293-47EF-B703-56A19E4477F4}" presName="parentText" presStyleLbl="node1" presStyleIdx="0" presStyleCnt="1" custScaleY="49418" custLinFactNeighborY="-5964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BD93A6-9EC2-4F5D-B5E0-77AE74B6B3D6}" type="pres">
      <dgm:prSet presAssocID="{2864180B-8293-47EF-B703-56A19E4477F4}" presName="childText" presStyleLbl="revTx" presStyleIdx="0" presStyleCnt="1" custScaleY="1618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FE7496-7D02-488D-87DF-1FCA59937620}" srcId="{C16BFE8E-5AF1-4805-A7A4-4DD70B077D0B}" destId="{2864180B-8293-47EF-B703-56A19E4477F4}" srcOrd="0" destOrd="0" parTransId="{24D7DE00-4D3A-4542-9841-6C1E733A6E2D}" sibTransId="{69BF2DB3-DE4F-468A-9826-BB5C26860906}"/>
    <dgm:cxn modelId="{2448C61D-0146-47F7-AA35-CAAAB56F45C7}" srcId="{2864180B-8293-47EF-B703-56A19E4477F4}" destId="{A15D523F-DEF2-4494-A302-BDEEE56E4C95}" srcOrd="2" destOrd="0" parTransId="{C540A929-BADC-414A-9A9E-E744F452A3EE}" sibTransId="{15027F3E-6FB7-44F6-BC9C-76ED565DE67F}"/>
    <dgm:cxn modelId="{79B26901-2EB8-407D-8708-7EE581068EDD}" type="presOf" srcId="{22BAFE65-763F-4711-9C2E-D3E96F213205}" destId="{FDBD93A6-9EC2-4F5D-B5E0-77AE74B6B3D6}" srcOrd="0" destOrd="0" presId="urn:microsoft.com/office/officeart/2005/8/layout/vList2"/>
    <dgm:cxn modelId="{4D470C16-5EFC-4A65-8E9C-09C1C7BB5204}" srcId="{2864180B-8293-47EF-B703-56A19E4477F4}" destId="{6785919F-AAFF-42A8-A6DD-AFE7EA427FDD}" srcOrd="1" destOrd="0" parTransId="{4B901E6B-720D-493F-8ADA-B9E9526324CB}" sibTransId="{C0597159-2B74-4FD2-BDC8-13F8243ED258}"/>
    <dgm:cxn modelId="{9CCF7CFD-9FAF-4CE8-9C89-6A37ED90201D}" type="presOf" srcId="{C16BFE8E-5AF1-4805-A7A4-4DD70B077D0B}" destId="{5E25B440-6BF8-440F-AF0C-9707D4C89AD7}" srcOrd="0" destOrd="0" presId="urn:microsoft.com/office/officeart/2005/8/layout/vList2"/>
    <dgm:cxn modelId="{BB992DC7-2D51-4CF7-BDB8-F2AEB390B22F}" srcId="{2864180B-8293-47EF-B703-56A19E4477F4}" destId="{22BAFE65-763F-4711-9C2E-D3E96F213205}" srcOrd="0" destOrd="0" parTransId="{1CC287A3-9E9C-4ADE-812E-DFBC16CECDF5}" sibTransId="{C237A7BE-85F9-4955-B58C-25985BAE74D8}"/>
    <dgm:cxn modelId="{814D4545-211B-4320-82C4-91BBDA00DE12}" type="presOf" srcId="{2864180B-8293-47EF-B703-56A19E4477F4}" destId="{CB496A01-C025-47FB-B884-95A3E96E958D}" srcOrd="0" destOrd="0" presId="urn:microsoft.com/office/officeart/2005/8/layout/vList2"/>
    <dgm:cxn modelId="{45811FEA-FB14-431F-9209-B8273C136F39}" type="presOf" srcId="{A15D523F-DEF2-4494-A302-BDEEE56E4C95}" destId="{FDBD93A6-9EC2-4F5D-B5E0-77AE74B6B3D6}" srcOrd="0" destOrd="2" presId="urn:microsoft.com/office/officeart/2005/8/layout/vList2"/>
    <dgm:cxn modelId="{4E211357-7221-447D-89EF-C13E56CDDB3C}" type="presOf" srcId="{6785919F-AAFF-42A8-A6DD-AFE7EA427FDD}" destId="{FDBD93A6-9EC2-4F5D-B5E0-77AE74B6B3D6}" srcOrd="0" destOrd="1" presId="urn:microsoft.com/office/officeart/2005/8/layout/vList2"/>
    <dgm:cxn modelId="{37C18E57-F57B-4DF8-981D-9ABEF01318B8}" type="presParOf" srcId="{5E25B440-6BF8-440F-AF0C-9707D4C89AD7}" destId="{CB496A01-C025-47FB-B884-95A3E96E958D}" srcOrd="0" destOrd="0" presId="urn:microsoft.com/office/officeart/2005/8/layout/vList2"/>
    <dgm:cxn modelId="{1739E624-9010-409A-862B-59AA8DAD949E}" type="presParOf" srcId="{5E25B440-6BF8-440F-AF0C-9707D4C89AD7}" destId="{FDBD93A6-9EC2-4F5D-B5E0-77AE74B6B3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223EE5-21A5-4F0B-8B36-85206AC989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B7314F-80A2-4CEC-A4DA-E51454095B47}" type="pres">
      <dgm:prSet presAssocID="{D3223EE5-21A5-4F0B-8B36-85206AC98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13095893-F9DC-4C49-BCE1-31491BBE1EDD}" type="presOf" srcId="{D3223EE5-21A5-4F0B-8B36-85206AC9896D}" destId="{A9B7314F-80A2-4CEC-A4DA-E51454095B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6A01-C025-47FB-B884-95A3E96E958D}">
      <dsp:nvSpPr>
        <dsp:cNvPr id="0" name=""/>
        <dsp:cNvSpPr/>
      </dsp:nvSpPr>
      <dsp:spPr>
        <a:xfrm>
          <a:off x="0" y="2100"/>
          <a:ext cx="8715374" cy="511660"/>
        </a:xfrm>
        <a:prstGeom prst="roundRect">
          <a:avLst/>
        </a:prstGeom>
        <a:solidFill>
          <a:srgbClr val="334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Posílená sociální infrastruktura pro integraci, komunitní služby a prevenci - </a:t>
          </a:r>
          <a:r>
            <a:rPr lang="cs-CZ" sz="2000" b="1" kern="1200" dirty="0" smtClean="0"/>
            <a:t>EFRR </a:t>
          </a:r>
          <a:endParaRPr lang="cs-CZ" sz="2000" b="1" kern="1200" dirty="0"/>
        </a:p>
      </dsp:txBody>
      <dsp:txXfrm>
        <a:off x="24977" y="27077"/>
        <a:ext cx="8665420" cy="461706"/>
      </dsp:txXfrm>
    </dsp:sp>
    <dsp:sp modelId="{FDBD93A6-9EC2-4F5D-B5E0-77AE74B6B3D6}">
      <dsp:nvSpPr>
        <dsp:cNvPr id="0" name=""/>
        <dsp:cNvSpPr/>
      </dsp:nvSpPr>
      <dsp:spPr>
        <a:xfrm>
          <a:off x="0" y="513761"/>
          <a:ext cx="8715374" cy="3611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i="0" kern="1200" dirty="0" smtClean="0">
              <a:latin typeface="+mn-lt"/>
            </a:rPr>
            <a:t>Zvyšování kapacit služeb pro bezdomovce a osoby ohrožené bezdomovectvím a nacházející se v krizi </a:t>
          </a:r>
          <a:r>
            <a:rPr lang="cs-CZ" sz="2000" i="0" kern="1200" dirty="0" smtClean="0">
              <a:solidFill>
                <a:srgbClr val="FF0000"/>
              </a:solidFill>
              <a:latin typeface="+mn-lt"/>
            </a:rPr>
            <a:t>→</a:t>
          </a:r>
          <a:r>
            <a:rPr lang="cs-CZ" sz="2000" i="0" kern="1200" dirty="0" smtClean="0">
              <a:latin typeface="+mn-lt"/>
            </a:rPr>
            <a:t> </a:t>
          </a:r>
          <a:r>
            <a:rPr lang="cs-CZ" sz="2000" b="1" i="0" kern="1200" dirty="0" smtClean="0">
              <a:latin typeface="+mn-lt"/>
            </a:rPr>
            <a:t>sociální služby - azylové domy, </a:t>
          </a:r>
          <a:r>
            <a:rPr lang="cs-CZ" sz="2000" b="1" i="0" kern="1200" dirty="0" err="1" smtClean="0">
              <a:latin typeface="+mn-lt"/>
            </a:rPr>
            <a:t>nízkoprahová</a:t>
          </a:r>
          <a:r>
            <a:rPr lang="cs-CZ" sz="2000" b="1" i="0" kern="1200" dirty="0" smtClean="0">
              <a:latin typeface="+mn-lt"/>
            </a:rPr>
            <a:t> denní centra, terénní programy, domy na půl cesty, noclehárny </a:t>
          </a:r>
          <a:r>
            <a:rPr lang="cs-CZ" sz="2000" i="0" kern="1200" dirty="0" smtClean="0">
              <a:latin typeface="+mn-lt"/>
            </a:rPr>
            <a:t>ad.</a:t>
          </a:r>
          <a:endParaRPr lang="cs-CZ" sz="2000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2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i="0" kern="1200" dirty="0" smtClean="0"/>
            <a:t>Zvyšování kapacit nízkoprahových a kulturně komunitních center poskytujících zázemí pro sociálně aktivizační aktivity </a:t>
          </a:r>
          <a:r>
            <a:rPr lang="cs-CZ" sz="2000" i="0" kern="1200" dirty="0" smtClean="0">
              <a:solidFill>
                <a:srgbClr val="FF0000"/>
              </a:solidFill>
              <a:latin typeface="+mn-lt"/>
            </a:rPr>
            <a:t>→</a:t>
          </a:r>
          <a:r>
            <a:rPr lang="cs-CZ" sz="2000" i="0" kern="1200" dirty="0" smtClean="0"/>
            <a:t> </a:t>
          </a:r>
          <a:r>
            <a:rPr lang="cs-CZ" sz="2000" b="1" i="0" kern="1200" dirty="0" smtClean="0"/>
            <a:t>komunitní centra </a:t>
          </a:r>
          <a:r>
            <a:rPr lang="cs-CZ" sz="2000" b="1" i="0" u="sng" kern="1200" dirty="0" smtClean="0"/>
            <a:t>mimo</a:t>
          </a:r>
          <a:r>
            <a:rPr lang="cs-CZ" sz="2000" b="1" i="0" kern="1200" dirty="0" smtClean="0"/>
            <a:t> sociální služby</a:t>
          </a:r>
          <a:endParaRPr lang="cs-CZ" sz="2000" b="1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2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i="0" kern="1200" dirty="0" smtClean="0"/>
            <a:t>Podpora rekonstrukcí, oprav a úprav bytů na byty systému sociálního bydlení a boje proti bezdomovectví (včetně chráněného, tréninkového a následného bydlení) </a:t>
          </a:r>
          <a:r>
            <a:rPr lang="cs-CZ" sz="2000" i="0" kern="1200" dirty="0" smtClean="0">
              <a:solidFill>
                <a:srgbClr val="FF0000"/>
              </a:solidFill>
              <a:latin typeface="+mn-lt"/>
            </a:rPr>
            <a:t>→ </a:t>
          </a:r>
          <a:r>
            <a:rPr lang="cs-CZ" sz="2000" b="1" i="0" kern="1200" dirty="0" smtClean="0"/>
            <a:t>sociální byty, dostupné byty, chráněné byty (sociální služba) – veřejné vlastnictví podmínkou</a:t>
          </a:r>
          <a:endParaRPr lang="cs-CZ" sz="2000" b="1" i="0" kern="1200" dirty="0"/>
        </a:p>
      </dsp:txBody>
      <dsp:txXfrm>
        <a:off x="0" y="513761"/>
        <a:ext cx="8715374" cy="3611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6A01-C025-47FB-B884-95A3E96E958D}">
      <dsp:nvSpPr>
        <dsp:cNvPr id="0" name=""/>
        <dsp:cNvSpPr/>
      </dsp:nvSpPr>
      <dsp:spPr>
        <a:xfrm>
          <a:off x="0" y="0"/>
          <a:ext cx="8715374" cy="556795"/>
        </a:xfrm>
        <a:prstGeom prst="roundRect">
          <a:avLst/>
        </a:prstGeom>
        <a:solidFill>
          <a:srgbClr val="3344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Posílená infrastruktura pro sociální podnikání – </a:t>
          </a:r>
          <a:r>
            <a:rPr lang="cs-CZ" sz="2000" b="1" kern="1200" dirty="0" smtClean="0"/>
            <a:t>EFRR</a:t>
          </a:r>
          <a:endParaRPr lang="cs-CZ" sz="2000" b="1" kern="1200" dirty="0"/>
        </a:p>
      </dsp:txBody>
      <dsp:txXfrm>
        <a:off x="27180" y="27180"/>
        <a:ext cx="8661014" cy="502435"/>
      </dsp:txXfrm>
    </dsp:sp>
    <dsp:sp modelId="{FDBD93A6-9EC2-4F5D-B5E0-77AE74B6B3D6}">
      <dsp:nvSpPr>
        <dsp:cNvPr id="0" name=""/>
        <dsp:cNvSpPr/>
      </dsp:nvSpPr>
      <dsp:spPr>
        <a:xfrm>
          <a:off x="0" y="704171"/>
          <a:ext cx="8715374" cy="311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i="0" kern="1200" dirty="0" smtClean="0"/>
            <a:t>Vznik a rozvoj </a:t>
          </a:r>
          <a:r>
            <a:rPr lang="cs-CZ" sz="2000" b="1" i="0" kern="1200" dirty="0" smtClean="0"/>
            <a:t>sociálních podniků</a:t>
          </a:r>
          <a:r>
            <a:rPr lang="cs-CZ" sz="2000" i="0" kern="1200" dirty="0" smtClean="0"/>
            <a:t> a projektů poskytujících pracovní příležitosti pro znevýhodněné a obtížně zaměstnatelné skupiny obyvatel v Praze (včetně </a:t>
          </a:r>
          <a:r>
            <a:rPr lang="cs-CZ" sz="2000" b="1" i="0" kern="1200" dirty="0" smtClean="0"/>
            <a:t>chráněných pracovišť</a:t>
          </a:r>
          <a:r>
            <a:rPr lang="cs-CZ" sz="2000" i="0" kern="1200" dirty="0" smtClean="0"/>
            <a:t>)</a:t>
          </a:r>
          <a:endParaRPr lang="cs-CZ" sz="2000" i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200" i="0" kern="1200" dirty="0"/>
        </a:p>
      </dsp:txBody>
      <dsp:txXfrm>
        <a:off x="0" y="704171"/>
        <a:ext cx="8715374" cy="3110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pPr/>
              <a:t>31.5.2016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u="sng" dirty="0" smtClean="0"/>
              <a:t>Na webu např.:</a:t>
            </a:r>
          </a:p>
          <a:p>
            <a:r>
              <a:rPr lang="cs-CZ" b="0" dirty="0" smtClean="0"/>
              <a:t>Dokumenty</a:t>
            </a:r>
            <a:endParaRPr lang="cs-CZ" b="0" baseline="0" dirty="0" smtClean="0"/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Pravidla pro žadatele a příjemce,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Vzory příloh + metodiky na zpracování příloh (např. SP, podnikatelského plánu)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Pokyny pro vyplnění projektové žádosti OP PPR</a:t>
            </a:r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pPr marL="0" indent="0">
              <a:buFontTx/>
              <a:buNone/>
            </a:pPr>
            <a:r>
              <a:rPr lang="cs-CZ" dirty="0" smtClean="0"/>
              <a:t>Texty výzev</a:t>
            </a:r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FontTx/>
              <a:buNone/>
            </a:pPr>
            <a:r>
              <a:rPr lang="cs-CZ" dirty="0" smtClean="0"/>
              <a:t>Aktuality </a:t>
            </a:r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FontTx/>
              <a:buNone/>
            </a:pPr>
            <a:r>
              <a:rPr lang="cs-CZ" dirty="0" smtClean="0"/>
              <a:t>Semináře pro žadatele – i přihlašování </a:t>
            </a:r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FontTx/>
              <a:buNone/>
            </a:pPr>
            <a:r>
              <a:rPr lang="cs-CZ" dirty="0" smtClean="0"/>
              <a:t>Odeslání projektového záměru přes web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77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29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latin typeface="+mn-lt"/>
                <a:cs typeface="Arial" panose="020B0604020202020204" pitchFamily="34" charset="0"/>
              </a:rPr>
              <a:t>- Tematické zúžení oproti předešlým programovým obdobím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 smtClean="0">
              <a:latin typeface="+mn-lt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56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6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Alokace SC 3.1: 718 467 138 Kč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Alokace SC 3.2: 65</a:t>
            </a:r>
            <a:r>
              <a:rPr lang="cs-CZ" baseline="0" dirty="0" smtClean="0"/>
              <a:t> 315 160</a:t>
            </a:r>
            <a:r>
              <a:rPr lang="cs-CZ" dirty="0" smtClean="0"/>
              <a:t> Kč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Alokace SC 3.3: 609 608 484 Kč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Stručně zde vyhodnotit výzvu č. 6:</a:t>
            </a:r>
          </a:p>
          <a:p>
            <a:pPr>
              <a:buFontTx/>
              <a:buChar char="-"/>
            </a:pPr>
            <a:r>
              <a:rPr lang="cs-CZ" dirty="0" smtClean="0"/>
              <a:t> předloženo 10 projektů (9x </a:t>
            </a:r>
            <a:r>
              <a:rPr lang="cs-CZ" dirty="0" err="1" smtClean="0"/>
              <a:t>soc</a:t>
            </a:r>
            <a:r>
              <a:rPr lang="cs-CZ" dirty="0" smtClean="0"/>
              <a:t>. podnik, 1x chráněné</a:t>
            </a:r>
            <a:r>
              <a:rPr lang="cs-CZ" baseline="0" dirty="0" smtClean="0"/>
              <a:t> pracoviště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 požadované prostředky celkem: 32 mil. Kč</a:t>
            </a:r>
          </a:p>
          <a:p>
            <a:pPr>
              <a:buFontTx/>
              <a:buChar char="-"/>
            </a:pPr>
            <a:r>
              <a:rPr lang="cs-CZ" dirty="0" smtClean="0"/>
              <a:t> ve </a:t>
            </a:r>
            <a:r>
              <a:rPr lang="cs-CZ" dirty="0" err="1" smtClean="0"/>
              <a:t>formálku</a:t>
            </a:r>
            <a:r>
              <a:rPr lang="cs-CZ" dirty="0" smtClean="0"/>
              <a:t> vypadlo 7 projektů na těchto chybách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neúplnost příloh a nepoužívání závazných formulářů (prosté </a:t>
            </a:r>
            <a:r>
              <a:rPr lang="cs-CZ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scany</a:t>
            </a: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místo autorizovaných konverzí, chybějící</a:t>
            </a:r>
            <a:r>
              <a:rPr lang="cs-CZ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el. podpisy, chybějící principy </a:t>
            </a:r>
            <a:r>
              <a:rPr lang="cs-CZ" sz="120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</a:t>
            </a:r>
            <a:r>
              <a:rPr lang="cs-CZ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pod.), nepochopení výzvy EFRR vs. ESF</a:t>
            </a:r>
          </a:p>
          <a:p>
            <a:pPr>
              <a:buFontTx/>
              <a:buChar char="-"/>
            </a:pPr>
            <a:r>
              <a:rPr lang="cs-CZ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Nyní dokončujeme věcné hodnocení 3 zbývajících projektů.</a:t>
            </a:r>
          </a:p>
          <a:p>
            <a:pPr>
              <a:buFontTx/>
              <a:buNone/>
            </a:pPr>
            <a:endParaRPr lang="cs-CZ" sz="12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Ponaučení pro příště:</a:t>
            </a:r>
          </a:p>
          <a:p>
            <a:pPr>
              <a:buFontTx/>
              <a:buChar char="-"/>
            </a:pP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Výzvu nechat otevřenou déle – 6 měsíců</a:t>
            </a:r>
          </a:p>
          <a:p>
            <a:pPr>
              <a:buFontTx/>
              <a:buNone/>
            </a:pP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Redukovat počet povinných příloh – čestné </a:t>
            </a:r>
            <a:r>
              <a:rPr lang="cs-CZ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prohl</a:t>
            </a: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 de min., místo studie </a:t>
            </a:r>
            <a:r>
              <a:rPr lang="cs-CZ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</a:t>
            </a:r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jen podnikatel. plán</a:t>
            </a:r>
          </a:p>
          <a:p>
            <a:pPr>
              <a:buFontTx/>
              <a:buChar char="-"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b="0" u="none" dirty="0" smtClean="0"/>
              <a:t> Veřejné instituce</a:t>
            </a:r>
            <a:r>
              <a:rPr lang="cs-CZ" b="0" u="none" baseline="0" dirty="0" smtClean="0"/>
              <a:t> =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hl. m. Praha a městské části hl. m. Prahy, včetně organizací jimi zřizovaných a založených </a:t>
            </a:r>
          </a:p>
          <a:p>
            <a:pPr>
              <a:buFontTx/>
              <a:buNone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konzultací k výzvě 17 – </a:t>
            </a:r>
            <a:r>
              <a:rPr lang="cs-CZ" sz="1200" b="0" i="0" u="sng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</a:t>
            </a: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akt. D:</a:t>
            </a:r>
          </a:p>
          <a:p>
            <a:pPr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Zájem MČ vybudovat na svém území KC, jež budou sloužit různě znevýhodněným občanům MČ i ostatním lidem z MČ – kulturní, pohybové, společenské aktivity, prostor pro vlastní aktivity různých skupin obyvatel (rodiny s dětmi, osoby s Downovým syndromem, osoby s tělesným postižením, senioři atd.)</a:t>
            </a:r>
          </a:p>
          <a:p>
            <a:pPr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Zájem NNO zprofesionalizovat a rozšířit komunitní aktivity, které dosud vykonávaly jen okrajově a občas – na to potřebují upravit a dovybavit prostory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konzultací k výzvě 18 – Podpora aktivizace kom. života:</a:t>
            </a:r>
          </a:p>
          <a:p>
            <a:pPr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Projekt. záměry NNO obvykle zaměřeny na jednu skupinu znevýhodněných osob – např. bezdomovce, osoby po výkonu trestu, OZP, děti a mládež z rodin v nepříznivé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situaci – snaha propojovat znevýhodněné osoby s ostatními obyvateli=členy komunity</a:t>
            </a:r>
          </a:p>
          <a:p>
            <a:pPr>
              <a:buFontTx/>
              <a:buNone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Příklady aktivit v projekt. záměrech NNO – komplexní poradenství (např. dluhy, bydlení, práce), mezigenerační aktivity =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senioři v domovech seniorů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děti z MŠ, osvětové akce ze strany bezdomovců, sociální divadlo, kluby pro seniory, sportovní aktivity pro mladé ze sociálně slabých rodin a poradenství těmto rodinám, …</a:t>
            </a:r>
          </a:p>
          <a:p>
            <a:endParaRPr lang="cs-CZ" sz="1200" b="1" i="0" u="sng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1" i="0" u="sng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výzva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 výše celkových způsobilých výdajů projektu v případě projektů zaměřených na podporu sociálního podnikání: 6 000 000 Kč (kvůli de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cs-CZ" dirty="0" smtClean="0"/>
          </a:p>
          <a:p>
            <a:endParaRPr lang="cs-CZ" sz="1200" b="0" i="0" u="sng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Oprávnění žadatelé: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Nestátní neziskové organizace </a:t>
            </a:r>
          </a:p>
          <a:p>
            <a:pPr marL="0" indent="0">
              <a:buFontTx/>
              <a:buNone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Veřejné instituce – pouze pro aktivitu Podpora komunitního života</a:t>
            </a:r>
          </a:p>
          <a:p>
            <a:pPr marL="0" indent="0"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Podnikatelské subjekty – pouze pro aktivitu Podpora sociálního podnikání; oprávněnými žadateli jsou pouze podnikatelské subjekty deklarující naplňování principů sociálního podniku v dokladech o právní subjektivitě, případně v jiných dokumentech definovaných touto výzvou</a:t>
            </a:r>
            <a:endParaRPr lang="cs-CZ" dirty="0" smtClean="0"/>
          </a:p>
          <a:p>
            <a:endParaRPr lang="cs-CZ" dirty="0" smtClean="0"/>
          </a:p>
          <a:p>
            <a:r>
              <a:rPr lang="cs-CZ" b="0" u="sng" dirty="0" smtClean="0"/>
              <a:t>17. Výzva</a:t>
            </a:r>
          </a:p>
          <a:p>
            <a:r>
              <a:rPr lang="cs-CZ" b="0" u="sng" dirty="0" smtClean="0"/>
              <a:t>Maximální a minimální výše celkových způsobilých výdajů projektu:</a:t>
            </a:r>
            <a:r>
              <a:rPr lang="cs-CZ" dirty="0" smtClean="0"/>
              <a:t>	</a:t>
            </a:r>
          </a:p>
          <a:p>
            <a:r>
              <a:rPr lang="cs-CZ" dirty="0" smtClean="0"/>
              <a:t>Sk. aktivit	A	B	C	D	E</a:t>
            </a:r>
          </a:p>
          <a:p>
            <a:r>
              <a:rPr lang="cs-CZ" dirty="0" smtClean="0"/>
              <a:t>Minimální	1 000 000 Kč	1 000 000 Kč 	500 000 Kč 	500 000 Kč 	500 000 Kč </a:t>
            </a:r>
          </a:p>
          <a:p>
            <a:r>
              <a:rPr lang="cs-CZ" dirty="0" smtClean="0"/>
              <a:t>Maximální 	35 000 000 Kč	8 000 000 Kč	4 000 000 Kč	10 000 000 Kč	13 000 000 Kč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33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8F76-EDA6-4083-B30B-43E5F61C764D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ED1-41FB-4EB2-A897-3A7C0BF0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4281-97A6-4FA8-B812-1C50D8CA1570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A98A-863C-474B-99D8-E0C28ED26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AA7-C4C1-460A-815F-B83C526A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D9CC-E9E3-4BAE-BB96-CCB07A3EB423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78B7-7D93-4C34-A55E-A9AD6B69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ED58-4642-430E-BFA9-BBF740568F9D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0B14-8A19-4198-95A3-C1EDD2344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A1D6-5D54-4B51-8AAD-8B1F81868576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7F3F-BB38-4CDC-A204-340429045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10D8-7344-4470-86C8-222AC7299CB8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B76-115E-4605-BA0E-6145AFA9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EFE0-F8F7-4BFE-9F75-76E977880015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343-9126-4633-81D7-564CE385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C04C-D4FC-422E-9B69-537DBBA336B9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863-85FC-4A76-AEB1-E5F7EE8F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652E-3C40-4E30-B5A2-9BDB3CC83A86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93-F5EC-4104-87D1-B11113EEF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7A090-23B6-4D41-9973-DB1FF2C5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http://prahafondy.eu/cz/opppr/vyzvy/harmonogram.html" TargetMode="External"/><Relationship Id="rId4" Type="http://schemas.openxmlformats.org/officeDocument/2006/relationships/diagramData" Target="../diagrams/data4.xml"/><Relationship Id="rId9" Type="http://schemas.openxmlformats.org/officeDocument/2006/relationships/hyperlink" Target="http://prahafondy.e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ahafondy.eu/cz/opppr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P slides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03914"/>
              </p:ext>
            </p:extLst>
          </p:nvPr>
        </p:nvGraphicFramePr>
        <p:xfrm>
          <a:off x="191387" y="2063622"/>
          <a:ext cx="8654901" cy="4408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822"/>
                <a:gridCol w="4635304"/>
                <a:gridCol w="744771"/>
                <a:gridCol w="903767"/>
                <a:gridCol w="861237"/>
              </a:tblGrid>
              <a:tr h="136006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Výzva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Alokace</a:t>
                      </a:r>
                    </a:p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(mil. Kč)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Plánované datum zahájení  příjmu žádostí 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Plánované</a:t>
                      </a:r>
                      <a:r>
                        <a:rPr lang="cs-CZ" sz="1400" b="1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da</a:t>
                      </a:r>
                      <a:r>
                        <a:rPr lang="cs-CZ" sz="14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tum ukončení příjmu žádostí o podporu 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Uzavřená výzva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400" baseline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Vyhlášené výzvy</a:t>
                      </a:r>
                      <a:endParaRPr lang="cs-CZ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1.2 </a:t>
                      </a:r>
                      <a:r>
                        <a:rPr lang="cs-CZ" sz="1400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Snazší</a:t>
                      </a:r>
                      <a:r>
                        <a:rPr lang="cs-CZ" sz="14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vznik a rozvoj znalostně intenzivních firem</a:t>
                      </a:r>
                      <a:endParaRPr lang="cs-CZ" sz="14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13.1.2016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31.5.2016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Plánované výzvy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Alokace na období </a:t>
                      </a:r>
                    </a:p>
                    <a:p>
                      <a:pPr algn="l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2017 - 2020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7440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2312"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46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71653"/>
              </p:ext>
            </p:extLst>
          </p:nvPr>
        </p:nvGraphicFramePr>
        <p:xfrm>
          <a:off x="239786" y="2000197"/>
          <a:ext cx="8654901" cy="393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822"/>
                <a:gridCol w="4360906"/>
                <a:gridCol w="870857"/>
                <a:gridCol w="943429"/>
                <a:gridCol w="969887"/>
              </a:tblGrid>
              <a:tr h="1207460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Výzva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Zaměření výzvy na specifický cíl 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(EFRR – investiční, ESF - neinvestiční)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Alokace výzvy</a:t>
                      </a:r>
                    </a:p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(mil. Kč)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Datum vyhlášení výzvy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Příjem žádostí o podporu do 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950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cs-CZ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Uzavřená</a:t>
                      </a:r>
                      <a:endParaRPr lang="cs-CZ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 3.2 </a:t>
                      </a:r>
                      <a:r>
                        <a:rPr lang="cs-CZ" sz="1800" dirty="0" smtClean="0">
                          <a:latin typeface="+mn-lt"/>
                        </a:rPr>
                        <a:t>Posílená infrastruktura pro sociální podnikání – EFRR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14.10.2015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5.1.2016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6228">
                <a:tc rowSpan="2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cs-CZ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Otevřené</a:t>
                      </a:r>
                      <a:endParaRPr lang="cs-CZ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 3.1 </a:t>
                      </a:r>
                      <a:r>
                        <a:rPr lang="cs-CZ" sz="1800" dirty="0" smtClean="0">
                          <a:latin typeface="+mn-lt"/>
                        </a:rPr>
                        <a:t>Posílená sociální infrastruktura pro integraci, komunitní služby a prevenci - EFRR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24.2.2016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23.6.2016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6228">
                <a:tc vMerge="1"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cs-CZ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 3.3 </a:t>
                      </a:r>
                      <a:r>
                        <a:rPr lang="cs-CZ" sz="1800" dirty="0" smtClean="0">
                          <a:latin typeface="+mn-lt"/>
                        </a:rPr>
                        <a:t>Posílené aktivity pro integraci, komunitní služby a prevenci - ESF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24.2.2016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23.6.2016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Plánované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 3.2 </a:t>
                      </a:r>
                      <a:r>
                        <a:rPr lang="cs-CZ" sz="1800" dirty="0" smtClean="0">
                          <a:latin typeface="+mn-lt"/>
                        </a:rPr>
                        <a:t>Posílená infrastruktura pro sociální podnikání – EFRR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4/2017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62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Alokace na období 2017 - 2020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683 390 782 Kč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070781" y="694908"/>
            <a:ext cx="642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VÝZVY</a:t>
            </a:r>
            <a:endParaRPr lang="cs-CZ" sz="4000" b="1" dirty="0">
              <a:solidFill>
                <a:srgbClr val="33469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367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-8546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052638" y="725127"/>
            <a:ext cx="6793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OTEVŘENÉ VÝZVY</a:t>
            </a:r>
            <a:endParaRPr lang="cs-CZ" sz="4000" b="1" dirty="0">
              <a:solidFill>
                <a:srgbClr val="33469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77588"/>
              </p:ext>
            </p:extLst>
          </p:nvPr>
        </p:nvGraphicFramePr>
        <p:xfrm>
          <a:off x="239786" y="1945057"/>
          <a:ext cx="8759071" cy="4004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043"/>
                <a:gridCol w="3691800"/>
                <a:gridCol w="3449228"/>
              </a:tblGrid>
              <a:tr h="628933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Pořadí</a:t>
                      </a:r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a název výzvy</a:t>
                      </a:r>
                      <a:endParaRPr lang="cs-CZ" sz="16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 Podpora sociálních služeb, komunitního života a sociálního bydlení </a:t>
                      </a:r>
                      <a:r>
                        <a:rPr lang="cs-CZ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(investiční)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 Podpora komunitního života a sociálního podnikání </a:t>
                      </a:r>
                      <a:r>
                        <a:rPr lang="cs-CZ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(neinvestiční)</a:t>
                      </a:r>
                      <a:endParaRPr lang="cs-CZ" sz="1600" i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72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Příjem žádostí</a:t>
                      </a:r>
                      <a:endParaRPr lang="cs-CZ" sz="16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 3. – 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23. 6. 2016</a:t>
                      </a:r>
                      <a:endParaRPr lang="cs-CZ" sz="1600" b="1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619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Žadatelé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NNO, veřejné instituce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NNO, veřejné instituce, podnikatelské subjekty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72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Spolufinancování žadatele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0% – 20% (dle typu žadatele)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 – 15%</a:t>
                      </a: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(dle typu žadatele)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3022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Podporované aktivity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– Vznik azylového domu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 – Vznik nízkoprahových denních center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 – Vznik terénních programů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 – Podpora aktivizace komunitního života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Podpora aktivizace komunitního života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Podpora sociálního podnikání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57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Podporované cílové skupiny</a:t>
                      </a:r>
                      <a:endParaRPr lang="cs-CZ" sz="16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sociálně vyloučené a ohrožené, zahrnuty i 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OZP, vč. osob s duševním onemocněním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sekundární CS u komunitního života: obyvatelé místních komunit</a:t>
                      </a:r>
                      <a:endParaRPr lang="cs-CZ" sz="1600" b="1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7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Alokace výzvy</a:t>
                      </a:r>
                      <a:endParaRPr lang="cs-CZ" sz="16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 mil. Kč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mil. 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7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Velikost projektu</a:t>
                      </a:r>
                      <a:endParaRPr lang="cs-CZ" sz="1600" b="1" u="none" strike="noStrike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 tis. Kč – 35 mil. Kč (dle skupin aktivit)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– 10 mil. 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0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808" y="711200"/>
            <a:ext cx="6643991" cy="740230"/>
          </a:xfrm>
        </p:spPr>
        <p:txBody>
          <a:bodyPr>
            <a:normAutofit/>
          </a:bodyPr>
          <a:lstStyle/>
          <a:p>
            <a:pPr algn="l" defTabSz="914400">
              <a:spcBef>
                <a:spcPct val="20000"/>
              </a:spcBef>
            </a:pPr>
            <a:r>
              <a:rPr lang="cs-CZ" sz="4000" b="1" dirty="0" smtClean="0">
                <a:solidFill>
                  <a:srgbClr val="334697"/>
                </a:solidFill>
              </a:rPr>
              <a:t>ZDROJE INFORMACÍ</a:t>
            </a:r>
            <a:endParaRPr lang="cs-CZ" sz="4000" b="1" dirty="0">
              <a:solidFill>
                <a:srgbClr val="334697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5294832"/>
              </p:ext>
            </p:extLst>
          </p:nvPr>
        </p:nvGraphicFramePr>
        <p:xfrm>
          <a:off x="280987" y="2114549"/>
          <a:ext cx="8582025" cy="2023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délník 5"/>
          <p:cNvSpPr/>
          <p:nvPr/>
        </p:nvSpPr>
        <p:spPr>
          <a:xfrm>
            <a:off x="485776" y="1992084"/>
            <a:ext cx="79179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82563">
              <a:buClr>
                <a:srgbClr val="C00000"/>
              </a:buClr>
              <a:buSzPct val="100000"/>
            </a:pPr>
            <a:endParaRPr lang="cs-CZ" sz="1600" b="1" dirty="0"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cs typeface="Arial" panose="020B0604020202020204" pitchFamily="34" charset="0"/>
                <a:hlinkClick r:id="rId9"/>
              </a:rPr>
              <a:t>http://prahafondy.eu</a:t>
            </a:r>
            <a:endParaRPr lang="cs-CZ" sz="2000" dirty="0">
              <a:cs typeface="Arial" panose="020B0604020202020204" pitchFamily="34" charset="0"/>
            </a:endParaRPr>
          </a:p>
          <a:p>
            <a:pPr marL="0" lvl="1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Kontaktní osoby uvedeny vždy v textu příslušné výzvy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Semináře pro žadatele k vyhlášeným výzvám, CBA, vyplnění žádosti o podporu v ISKP14+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Harmonogram </a:t>
            </a:r>
            <a:r>
              <a:rPr lang="cs-CZ" sz="2000" dirty="0" smtClean="0">
                <a:cs typeface="Arial" panose="020B0604020202020204" pitchFamily="34" charset="0"/>
              </a:rPr>
              <a:t>výzev </a:t>
            </a:r>
            <a:r>
              <a:rPr lang="cs-CZ" sz="2000" dirty="0" smtClean="0">
                <a:cs typeface="Arial" panose="020B0604020202020204" pitchFamily="34" charset="0"/>
                <a:hlinkClick r:id="rId10"/>
              </a:rPr>
              <a:t>http</a:t>
            </a:r>
            <a:r>
              <a:rPr lang="cs-CZ" sz="2000" dirty="0">
                <a:cs typeface="Arial" panose="020B0604020202020204" pitchFamily="34" charset="0"/>
                <a:hlinkClick r:id="rId10"/>
              </a:rPr>
              <a:t>://prahafondy.eu/cz/opppr/vyzvy/harmonogram.html</a:t>
            </a:r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slides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" y="0"/>
            <a:ext cx="9133585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71486" y="1881133"/>
            <a:ext cx="8201025" cy="504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7600" b="1" dirty="0" smtClean="0">
                <a:solidFill>
                  <a:srgbClr val="3D3F8D"/>
                </a:solidFill>
              </a:rPr>
              <a:t>Děkujeme za pozornost.</a:t>
            </a:r>
          </a:p>
          <a:p>
            <a:endParaRPr lang="cs-CZ" sz="176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7127" y="2772229"/>
            <a:ext cx="44846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"/>
              </a:spcBef>
              <a:buNone/>
            </a:pPr>
            <a:r>
              <a:rPr lang="cs-CZ" altLang="cs-CZ" b="1" dirty="0" smtClean="0"/>
              <a:t>	</a:t>
            </a:r>
            <a:r>
              <a:rPr lang="cs-CZ" altLang="cs-CZ" sz="1600" b="1" dirty="0" smtClean="0">
                <a:solidFill>
                  <a:schemeClr val="bg1"/>
                </a:solidFill>
              </a:rPr>
              <a:t>Petra Nešporová</a:t>
            </a:r>
          </a:p>
          <a:p>
            <a:pPr marL="0" indent="0">
              <a:spcBef>
                <a:spcPts val="24"/>
              </a:spcBef>
              <a:buNone/>
            </a:pPr>
            <a:r>
              <a:rPr lang="cs-CZ" altLang="cs-CZ" sz="1600" b="1" dirty="0" smtClean="0">
                <a:solidFill>
                  <a:schemeClr val="bg1"/>
                </a:solidFill>
              </a:rPr>
              <a:t>	Karolina Špačková</a:t>
            </a:r>
            <a:endParaRPr lang="cs-CZ" altLang="cs-CZ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24"/>
              </a:spcBef>
              <a:buNone/>
            </a:pPr>
            <a:endParaRPr lang="cs-CZ" altLang="cs-CZ" sz="1400" b="1" dirty="0">
              <a:solidFill>
                <a:schemeClr val="bg1"/>
              </a:solidFill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cs-CZ" altLang="cs-CZ" sz="1400" b="1" dirty="0">
                <a:solidFill>
                  <a:schemeClr val="bg1"/>
                </a:solidFill>
              </a:rPr>
              <a:t>	</a:t>
            </a:r>
            <a:r>
              <a:rPr lang="en-GB" altLang="cs-CZ" sz="1600" b="1" dirty="0">
                <a:solidFill>
                  <a:schemeClr val="bg1"/>
                </a:solidFill>
              </a:rPr>
              <a:t>ODBOR </a:t>
            </a:r>
            <a:r>
              <a:rPr lang="cs-CZ" altLang="cs-CZ" sz="1600" b="1" dirty="0">
                <a:solidFill>
                  <a:schemeClr val="bg1"/>
                </a:solidFill>
              </a:rPr>
              <a:t>EVROPSKÝCH </a:t>
            </a:r>
            <a:r>
              <a:rPr lang="en-GB" altLang="cs-CZ" sz="1600" b="1" dirty="0">
                <a:solidFill>
                  <a:schemeClr val="bg1"/>
                </a:solidFill>
              </a:rPr>
              <a:t>FONDŮ</a:t>
            </a:r>
            <a:br>
              <a:rPr lang="en-GB" altLang="cs-CZ" sz="1600" b="1" dirty="0">
                <a:solidFill>
                  <a:schemeClr val="bg1"/>
                </a:solidFill>
              </a:rPr>
            </a:br>
            <a:r>
              <a:rPr lang="cs-CZ" altLang="cs-CZ" sz="1600" b="1" dirty="0">
                <a:solidFill>
                  <a:schemeClr val="bg1"/>
                </a:solidFill>
              </a:rPr>
              <a:t>	</a:t>
            </a:r>
            <a:r>
              <a:rPr lang="en-GB" altLang="cs-CZ" sz="1600" b="1" dirty="0">
                <a:solidFill>
                  <a:schemeClr val="bg1"/>
                </a:solidFill>
              </a:rPr>
              <a:t>MAGISTRÁT HL. M. PRAHY</a:t>
            </a:r>
            <a:br>
              <a:rPr lang="en-GB" altLang="cs-CZ" sz="1600" b="1" dirty="0">
                <a:solidFill>
                  <a:schemeClr val="bg1"/>
                </a:solidFill>
              </a:rPr>
            </a:br>
            <a:r>
              <a:rPr lang="cs-CZ" altLang="cs-CZ" sz="1600" b="1" dirty="0">
                <a:solidFill>
                  <a:schemeClr val="bg1"/>
                </a:solidFill>
              </a:rPr>
              <a:t>	</a:t>
            </a:r>
            <a:r>
              <a:rPr lang="en-GB" altLang="cs-CZ" sz="1600" b="1" dirty="0">
                <a:solidFill>
                  <a:schemeClr val="bg1"/>
                </a:solidFill>
              </a:rPr>
              <a:t>JUNGMANNOVA 29/35</a:t>
            </a:r>
            <a:br>
              <a:rPr lang="en-GB" altLang="cs-CZ" sz="1600" b="1" dirty="0">
                <a:solidFill>
                  <a:schemeClr val="bg1"/>
                </a:solidFill>
              </a:rPr>
            </a:br>
            <a:r>
              <a:rPr lang="cs-CZ" altLang="cs-CZ" sz="1600" b="1" dirty="0">
                <a:solidFill>
                  <a:schemeClr val="bg1"/>
                </a:solidFill>
              </a:rPr>
              <a:t>	</a:t>
            </a:r>
            <a:r>
              <a:rPr lang="en-GB" altLang="cs-CZ" sz="1600" b="1" dirty="0">
                <a:solidFill>
                  <a:schemeClr val="bg1"/>
                </a:solidFill>
              </a:rPr>
              <a:t>111 21  PRAHA 1</a:t>
            </a:r>
            <a:endParaRPr lang="cs-CZ" altLang="cs-CZ" sz="1600" b="1" dirty="0">
              <a:solidFill>
                <a:schemeClr val="bg1"/>
              </a:solidFill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>
                <a:solidFill>
                  <a:schemeClr val="bg1"/>
                </a:solidFill>
                <a:hlinkClick r:id="rId4"/>
              </a:rPr>
              <a:t>www.prahafondy.eu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petra.nesporova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praha.eu</a:t>
            </a: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karolina.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spackova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praha.eu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P slides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32000" y="464457"/>
            <a:ext cx="6654800" cy="1143000"/>
          </a:xfrm>
        </p:spPr>
        <p:txBody>
          <a:bodyPr/>
          <a:lstStyle/>
          <a:p>
            <a:pPr algn="l"/>
            <a:r>
              <a:rPr lang="cs-CZ" sz="4000" b="1" dirty="0" smtClean="0">
                <a:solidFill>
                  <a:srgbClr val="334697"/>
                </a:solidFill>
              </a:rPr>
              <a:t>OBSAH</a:t>
            </a:r>
            <a:endParaRPr lang="en-US" sz="4000" b="1" dirty="0">
              <a:solidFill>
                <a:srgbClr val="334697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84218"/>
            <a:ext cx="8229600" cy="424194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b="1" dirty="0" smtClean="0"/>
              <a:t>Představení OP Praha </a:t>
            </a:r>
          </a:p>
          <a:p>
            <a:pPr>
              <a:buClr>
                <a:srgbClr val="FF0000"/>
              </a:buClr>
            </a:pPr>
            <a:r>
              <a:rPr lang="cs-CZ" b="1" dirty="0" smtClean="0"/>
              <a:t>Prioritní osa 3</a:t>
            </a:r>
          </a:p>
          <a:p>
            <a:pPr>
              <a:buClr>
                <a:srgbClr val="FF0000"/>
              </a:buClr>
            </a:pPr>
            <a:r>
              <a:rPr lang="cs-CZ" b="1" dirty="0" smtClean="0"/>
              <a:t>Oblasti podpory – specifické cíle</a:t>
            </a:r>
          </a:p>
          <a:p>
            <a:pPr>
              <a:buClr>
                <a:srgbClr val="FF0000"/>
              </a:buClr>
            </a:pPr>
            <a:r>
              <a:rPr lang="cs-CZ" b="1" dirty="0" smtClean="0"/>
              <a:t>Výzvy </a:t>
            </a:r>
          </a:p>
          <a:p>
            <a:pPr>
              <a:buClr>
                <a:srgbClr val="FF0000"/>
              </a:buClr>
            </a:pPr>
            <a:r>
              <a:rPr lang="cs-CZ" b="1" dirty="0" smtClean="0"/>
              <a:t>Kontakty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546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18335" y="827329"/>
            <a:ext cx="689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OP PRAHA – PÓL RŮSTU ČR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5776" y="1992084"/>
            <a:ext cx="79179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 smtClean="0">
                <a:latin typeface="+mn-lt"/>
                <a:cs typeface="Arial" panose="020B0604020202020204" pitchFamily="34" charset="0"/>
              </a:rPr>
              <a:t>Řídicí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orgán – hl. m.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Praha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latin typeface="+mn-lt"/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 smtClean="0">
                <a:latin typeface="+mn-lt"/>
                <a:cs typeface="Arial" panose="020B0604020202020204" pitchFamily="34" charset="0"/>
              </a:rPr>
              <a:t>Regionální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OP – území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Prahy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latin typeface="+mn-lt"/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 err="1" smtClean="0">
                <a:latin typeface="+mn-lt"/>
                <a:cs typeface="Arial" panose="020B0604020202020204" pitchFamily="34" charset="0"/>
              </a:rPr>
              <a:t>Multifondový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OP – EFRR +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ESF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latin typeface="+mn-lt"/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lokace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– 201,6 mil. EUR (podíl EU) / 403,2 mil. EUR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celkem</a:t>
            </a: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s-CZ" sz="2000" dirty="0">
              <a:latin typeface="+mn-lt"/>
              <a:cs typeface="Arial" panose="020B0604020202020204" pitchFamily="34" charset="0"/>
            </a:endParaRPr>
          </a:p>
          <a:p>
            <a:pPr lvl="1" indent="-457200" defTabSz="182563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íra </a:t>
            </a:r>
            <a:r>
              <a:rPr lang="cs-CZ" sz="2000" dirty="0">
                <a:latin typeface="+mn-lt"/>
                <a:cs typeface="Arial" panose="020B0604020202020204" pitchFamily="34" charset="0"/>
              </a:rPr>
              <a:t>spolufinancování ze strany EU – 50 </a:t>
            </a:r>
            <a:r>
              <a:rPr lang="cs-CZ" sz="2000" dirty="0" smtClean="0">
                <a:latin typeface="+mn-lt"/>
                <a:cs typeface="Arial" panose="020B0604020202020204" pitchFamily="34" charset="0"/>
              </a:rPr>
              <a:t>%</a:t>
            </a:r>
          </a:p>
          <a:p>
            <a:pPr marL="0" lvl="1" defTabSz="182563">
              <a:buClr>
                <a:srgbClr val="C00000"/>
              </a:buClr>
              <a:buSzPct val="100000"/>
            </a:pPr>
            <a:endParaRPr lang="cs-CZ" sz="16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914525" y="838215"/>
            <a:ext cx="660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PRIORITNÍ OSY, ALOKACE </a:t>
            </a:r>
            <a:r>
              <a:rPr lang="cs-CZ" sz="28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(v %)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47070" y="4128545"/>
            <a:ext cx="7391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947070" y="2013861"/>
          <a:ext cx="7574643" cy="175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délník 8"/>
          <p:cNvSpPr/>
          <p:nvPr/>
        </p:nvSpPr>
        <p:spPr>
          <a:xfrm>
            <a:off x="857250" y="3949828"/>
            <a:ext cx="8112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P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O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 1: </a:t>
            </a:r>
            <a:r>
              <a:rPr lang="cs-CZ" sz="1600" dirty="0">
                <a:latin typeface="+mn-lt"/>
              </a:rPr>
              <a:t>Posílení výzkumu, technologického rozvoje a inovací    </a:t>
            </a:r>
            <a:r>
              <a:rPr lang="cs-CZ" sz="1600" dirty="0" smtClean="0">
                <a:latin typeface="+mn-lt"/>
              </a:rPr>
              <a:t> 	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(E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FRR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)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 		</a:t>
            </a:r>
            <a:r>
              <a:rPr lang="cs-CZ" altLang="cs-CZ" sz="1600" dirty="0" smtClean="0">
                <a:solidFill>
                  <a:srgbClr val="FF0000"/>
                </a:solidFill>
                <a:latin typeface="+mn-lt"/>
              </a:rPr>
              <a:t>3 374 618 328 Kč</a:t>
            </a:r>
            <a:endParaRPr lang="en-US" altLang="cs-CZ" sz="16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P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O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 2: </a:t>
            </a:r>
            <a:r>
              <a:rPr lang="cs-CZ" sz="1600" dirty="0">
                <a:latin typeface="+mn-lt"/>
              </a:rPr>
              <a:t>Udržitelná mobilita a energetické úspory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       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	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       	(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FRR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)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 		</a:t>
            </a:r>
            <a:r>
              <a:rPr lang="cs-CZ" altLang="cs-CZ" sz="1600" dirty="0" smtClean="0">
                <a:solidFill>
                  <a:srgbClr val="FF0000"/>
                </a:solidFill>
                <a:latin typeface="+mn-lt"/>
              </a:rPr>
              <a:t>3 265 759 674 Kč</a:t>
            </a:r>
            <a:endParaRPr lang="cs-CZ" altLang="cs-CZ" sz="16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cs-CZ" sz="1600" b="1" dirty="0" smtClean="0">
                <a:solidFill>
                  <a:srgbClr val="000099"/>
                </a:solidFill>
                <a:latin typeface="+mn-lt"/>
              </a:rPr>
              <a:t>P</a:t>
            </a:r>
            <a:r>
              <a:rPr lang="cs-CZ" altLang="cs-CZ" sz="1600" b="1" dirty="0">
                <a:solidFill>
                  <a:srgbClr val="000099"/>
                </a:solidFill>
                <a:latin typeface="+mn-lt"/>
              </a:rPr>
              <a:t>O</a:t>
            </a:r>
            <a:r>
              <a:rPr lang="en-US" altLang="cs-CZ" sz="1600" b="1" dirty="0">
                <a:solidFill>
                  <a:srgbClr val="000099"/>
                </a:solidFill>
                <a:latin typeface="+mn-lt"/>
              </a:rPr>
              <a:t> 3: </a:t>
            </a:r>
            <a:r>
              <a:rPr lang="cs-CZ" sz="1600" b="1" dirty="0">
                <a:latin typeface="+mn-lt"/>
              </a:rPr>
              <a:t>Podpora sociálního začleňování a boj proti chudobě</a:t>
            </a:r>
            <a:r>
              <a:rPr lang="en-US" altLang="cs-CZ" sz="1600" b="1" dirty="0">
                <a:solidFill>
                  <a:srgbClr val="000099"/>
                </a:solidFill>
                <a:latin typeface="+mn-lt"/>
              </a:rPr>
              <a:t>  </a:t>
            </a:r>
            <a:r>
              <a:rPr lang="en-US" altLang="cs-CZ" sz="1600" b="1" dirty="0" smtClean="0">
                <a:solidFill>
                  <a:srgbClr val="000099"/>
                </a:solidFill>
                <a:latin typeface="+mn-lt"/>
              </a:rPr>
              <a:t>  </a:t>
            </a:r>
            <a:r>
              <a:rPr lang="cs-CZ" altLang="cs-CZ" sz="16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cs-CZ" sz="1600" b="1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altLang="cs-CZ" sz="1600" b="1" dirty="0">
                <a:solidFill>
                  <a:srgbClr val="000099"/>
                </a:solidFill>
                <a:latin typeface="+mn-lt"/>
              </a:rPr>
              <a:t>E</a:t>
            </a:r>
            <a:r>
              <a:rPr lang="cs-CZ" altLang="cs-CZ" sz="1600" b="1" dirty="0">
                <a:solidFill>
                  <a:srgbClr val="000099"/>
                </a:solidFill>
                <a:latin typeface="+mn-lt"/>
              </a:rPr>
              <a:t>FRR </a:t>
            </a:r>
            <a:r>
              <a:rPr lang="en-US" altLang="cs-CZ" sz="1600" b="1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cs-CZ" altLang="cs-CZ" sz="1600" b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cs-CZ" sz="1600" b="1" dirty="0" smtClean="0">
                <a:solidFill>
                  <a:srgbClr val="000099"/>
                </a:solidFill>
                <a:latin typeface="+mn-lt"/>
              </a:rPr>
              <a:t>ESF)</a:t>
            </a:r>
            <a:r>
              <a:rPr lang="cs-CZ" altLang="cs-CZ" sz="16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cs-CZ" altLang="cs-CZ" sz="1600" b="1" dirty="0" smtClean="0">
                <a:solidFill>
                  <a:srgbClr val="000099"/>
                </a:solidFill>
                <a:latin typeface="+mn-lt"/>
              </a:rPr>
              <a:t> 	</a:t>
            </a:r>
            <a:r>
              <a:rPr lang="cs-CZ" altLang="cs-CZ" sz="1600" b="1" dirty="0" smtClean="0">
                <a:solidFill>
                  <a:srgbClr val="FF0000"/>
                </a:solidFill>
                <a:latin typeface="+mn-lt"/>
              </a:rPr>
              <a:t>1 393 390 782 </a:t>
            </a:r>
            <a:r>
              <a:rPr lang="cs-CZ" altLang="cs-CZ" sz="1600" b="1" dirty="0">
                <a:solidFill>
                  <a:srgbClr val="FF0000"/>
                </a:solidFill>
                <a:latin typeface="+mn-lt"/>
              </a:rPr>
              <a:t>Kč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P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O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 4: </a:t>
            </a:r>
            <a:r>
              <a:rPr lang="cs-CZ" sz="1600" dirty="0">
                <a:latin typeface="+mn-lt"/>
              </a:rPr>
              <a:t>Vzdělání a </a:t>
            </a:r>
            <a:r>
              <a:rPr lang="cs-CZ" sz="1600" dirty="0" smtClean="0">
                <a:latin typeface="+mn-lt"/>
              </a:rPr>
              <a:t>vzdělanost</a:t>
            </a:r>
            <a:r>
              <a:rPr lang="en-US" altLang="cs-CZ" sz="1600" dirty="0" smtClean="0">
                <a:latin typeface="+mn-lt"/>
              </a:rPr>
              <a:t> </a:t>
            </a:r>
            <a:r>
              <a:rPr lang="cs-CZ" altLang="cs-CZ" sz="1600" dirty="0" smtClean="0">
                <a:latin typeface="+mn-lt"/>
              </a:rPr>
              <a:t>a podpora zaměstnanosti 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         	(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E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FRR 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ESF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) 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	</a:t>
            </a:r>
            <a:r>
              <a:rPr lang="cs-CZ" altLang="cs-CZ" sz="1600" dirty="0" smtClean="0">
                <a:solidFill>
                  <a:srgbClr val="FF0000"/>
                </a:solidFill>
                <a:latin typeface="+mn-lt"/>
              </a:rPr>
              <a:t>2 416 662 216 </a:t>
            </a:r>
            <a:r>
              <a:rPr lang="cs-CZ" altLang="cs-CZ" sz="1600" dirty="0">
                <a:solidFill>
                  <a:srgbClr val="FF0000"/>
                </a:solidFill>
                <a:latin typeface="+mn-lt"/>
              </a:rPr>
              <a:t>Kč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P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O</a:t>
            </a:r>
            <a:r>
              <a:rPr lang="en-US" altLang="cs-CZ" sz="1600" dirty="0">
                <a:solidFill>
                  <a:srgbClr val="000099"/>
                </a:solidFill>
                <a:latin typeface="+mn-lt"/>
              </a:rPr>
              <a:t> 5: </a:t>
            </a:r>
            <a:r>
              <a:rPr lang="cs-CZ" sz="1600" dirty="0">
                <a:latin typeface="+mn-lt"/>
              </a:rPr>
              <a:t>Technická pomoc 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				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                             </a:t>
            </a:r>
            <a:r>
              <a:rPr lang="en-US" altLang="cs-CZ" sz="1600" dirty="0" smtClean="0">
                <a:solidFill>
                  <a:srgbClr val="000099"/>
                </a:solidFill>
                <a:latin typeface="+mn-lt"/>
              </a:rPr>
              <a:t>(ESF)</a:t>
            </a:r>
            <a:r>
              <a:rPr lang="cs-CZ" altLang="cs-CZ" sz="1600" dirty="0">
                <a:solidFill>
                  <a:srgbClr val="000099"/>
                </a:solidFill>
                <a:latin typeface="+mn-lt"/>
              </a:rPr>
              <a:t> </a:t>
            </a:r>
            <a:r>
              <a:rPr lang="cs-CZ" altLang="cs-CZ" sz="1600" dirty="0" smtClean="0">
                <a:solidFill>
                  <a:srgbClr val="000099"/>
                </a:solidFill>
                <a:latin typeface="+mn-lt"/>
              </a:rPr>
              <a:t> 		</a:t>
            </a:r>
            <a:r>
              <a:rPr lang="cs-CZ" altLang="cs-CZ" sz="1600" dirty="0" smtClean="0">
                <a:solidFill>
                  <a:srgbClr val="FF0000"/>
                </a:solidFill>
                <a:latin typeface="+mn-lt"/>
              </a:rPr>
              <a:t>217 717 308 Kč</a:t>
            </a:r>
            <a:endParaRPr lang="en-US" altLang="cs-CZ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947070" y="4128545"/>
            <a:ext cx="7391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altLang="cs-CZ" sz="2000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3629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PRIORITNÍ OSA 3</a:t>
            </a:r>
          </a:p>
          <a:p>
            <a:pPr>
              <a:buNone/>
            </a:pPr>
            <a:endParaRPr lang="cs-CZ" sz="2000" dirty="0" smtClean="0"/>
          </a:p>
          <a:p>
            <a:pPr>
              <a:spcBef>
                <a:spcPts val="600"/>
              </a:spcBef>
              <a:buNone/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Podpora sociálního začleňování </a:t>
            </a:r>
          </a:p>
          <a:p>
            <a:pPr>
              <a:spcBef>
                <a:spcPts val="0"/>
              </a:spcBef>
              <a:buNone/>
            </a:pPr>
            <a:r>
              <a:rPr lang="cs-CZ" sz="4000" b="1" dirty="0" smtClean="0">
                <a:solidFill>
                  <a:srgbClr val="334697"/>
                </a:solidFill>
                <a:latin typeface="+mj-lt"/>
                <a:ea typeface="+mj-ea"/>
                <a:cs typeface="+mj-cs"/>
              </a:rPr>
              <a:t>a boj proti chudobě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PP slides-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46514" y="493486"/>
            <a:ext cx="6640286" cy="1143000"/>
          </a:xfrm>
        </p:spPr>
        <p:txBody>
          <a:bodyPr/>
          <a:lstStyle/>
          <a:p>
            <a:pPr algn="l"/>
            <a:r>
              <a:rPr lang="cs-CZ" sz="4000" b="1" dirty="0" smtClean="0">
                <a:solidFill>
                  <a:srgbClr val="334697"/>
                </a:solidFill>
              </a:rPr>
              <a:t>CHARAKTERISTIKA PO3</a:t>
            </a:r>
            <a:endParaRPr lang="en-US" sz="4000" b="1" dirty="0" smtClean="0">
              <a:solidFill>
                <a:srgbClr val="334697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43314"/>
            <a:ext cx="8229600" cy="410028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000" dirty="0" err="1" smtClean="0"/>
              <a:t>Multifondová</a:t>
            </a:r>
            <a:r>
              <a:rPr lang="cs-CZ" sz="2000" dirty="0" smtClean="0"/>
              <a:t> PO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Evropský fond pro regionální rozvoj (EFRR)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Evropský sociální fond (ESF)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Typy projektů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Investiční = tvrdé projekty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Neinvestiční = měkké projekty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Komplementarity uvnitř PO</a:t>
            </a:r>
          </a:p>
          <a:p>
            <a:pPr>
              <a:buClr>
                <a:srgbClr val="FF0000"/>
              </a:buClr>
            </a:pPr>
            <a:r>
              <a:rPr lang="cs-CZ" sz="2000" dirty="0" smtClean="0"/>
              <a:t>Alokace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Celková alokace: 51,6 mil. EUR (cca 1 400 mil. Kč)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Alokace EFRR: 25 mil. EUR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Alokace ESF: 26,6 mil. 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808" y="628650"/>
            <a:ext cx="6643991" cy="929217"/>
          </a:xfrm>
        </p:spPr>
        <p:txBody>
          <a:bodyPr>
            <a:noAutofit/>
          </a:bodyPr>
          <a:lstStyle/>
          <a:p>
            <a:pPr algn="l" defTabSz="914400">
              <a:spcBef>
                <a:spcPct val="20000"/>
              </a:spcBef>
            </a:pPr>
            <a:r>
              <a:rPr lang="cs-CZ" sz="4000" b="1" dirty="0" smtClean="0">
                <a:solidFill>
                  <a:srgbClr val="334697"/>
                </a:solidFill>
              </a:rPr>
              <a:t/>
            </a:r>
            <a:br>
              <a:rPr lang="cs-CZ" sz="4000" b="1" dirty="0" smtClean="0">
                <a:solidFill>
                  <a:srgbClr val="334697"/>
                </a:solidFill>
              </a:rPr>
            </a:br>
            <a:r>
              <a:rPr lang="cs-CZ" sz="4000" b="1" dirty="0" smtClean="0">
                <a:solidFill>
                  <a:srgbClr val="334697"/>
                </a:solidFill>
              </a:rPr>
              <a:t>SPECIFICKÉ CÍLE PO3 – SC 3.1</a:t>
            </a:r>
            <a:br>
              <a:rPr lang="cs-CZ" sz="4000" b="1" dirty="0" smtClean="0">
                <a:solidFill>
                  <a:srgbClr val="334697"/>
                </a:solidFill>
              </a:rPr>
            </a:br>
            <a:endParaRPr lang="cs-CZ" sz="4000" b="1" dirty="0">
              <a:solidFill>
                <a:srgbClr val="334697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386140"/>
              </p:ext>
            </p:extLst>
          </p:nvPr>
        </p:nvGraphicFramePr>
        <p:xfrm>
          <a:off x="214313" y="1896533"/>
          <a:ext cx="8715374" cy="412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1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808" y="628650"/>
            <a:ext cx="6643991" cy="929217"/>
          </a:xfrm>
        </p:spPr>
        <p:txBody>
          <a:bodyPr>
            <a:noAutofit/>
          </a:bodyPr>
          <a:lstStyle/>
          <a:p>
            <a:pPr algn="l" defTabSz="914400">
              <a:spcBef>
                <a:spcPct val="20000"/>
              </a:spcBef>
            </a:pPr>
            <a:r>
              <a:rPr lang="cs-CZ" sz="4000" b="1" dirty="0" smtClean="0">
                <a:solidFill>
                  <a:srgbClr val="334697"/>
                </a:solidFill>
              </a:rPr>
              <a:t/>
            </a:r>
            <a:br>
              <a:rPr lang="cs-CZ" sz="4000" b="1" dirty="0" smtClean="0">
                <a:solidFill>
                  <a:srgbClr val="334697"/>
                </a:solidFill>
              </a:rPr>
            </a:br>
            <a:r>
              <a:rPr lang="cs-CZ" sz="4000" b="1" dirty="0" smtClean="0">
                <a:solidFill>
                  <a:srgbClr val="334697"/>
                </a:solidFill>
              </a:rPr>
              <a:t>SPECIFICKÉ CÍLE PO3 – SC 3.2</a:t>
            </a:r>
            <a:br>
              <a:rPr lang="cs-CZ" sz="4000" b="1" dirty="0" smtClean="0">
                <a:solidFill>
                  <a:srgbClr val="334697"/>
                </a:solidFill>
              </a:rPr>
            </a:br>
            <a:endParaRPr lang="cs-CZ" sz="4000" b="1" dirty="0">
              <a:solidFill>
                <a:srgbClr val="334697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386140"/>
              </p:ext>
            </p:extLst>
          </p:nvPr>
        </p:nvGraphicFramePr>
        <p:xfrm>
          <a:off x="214313" y="2061028"/>
          <a:ext cx="8715374" cy="396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1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P slides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2808" y="628650"/>
            <a:ext cx="6643991" cy="929217"/>
          </a:xfrm>
        </p:spPr>
        <p:txBody>
          <a:bodyPr>
            <a:noAutofit/>
          </a:bodyPr>
          <a:lstStyle/>
          <a:p>
            <a:pPr algn="l" defTabSz="914400">
              <a:spcBef>
                <a:spcPct val="20000"/>
              </a:spcBef>
            </a:pPr>
            <a:r>
              <a:rPr lang="cs-CZ" sz="4000" b="1" dirty="0" smtClean="0">
                <a:solidFill>
                  <a:srgbClr val="334697"/>
                </a:solidFill>
              </a:rPr>
              <a:t/>
            </a:r>
            <a:br>
              <a:rPr lang="cs-CZ" sz="4000" b="1" dirty="0" smtClean="0">
                <a:solidFill>
                  <a:srgbClr val="334697"/>
                </a:solidFill>
              </a:rPr>
            </a:br>
            <a:r>
              <a:rPr lang="cs-CZ" sz="4000" b="1" dirty="0" smtClean="0">
                <a:solidFill>
                  <a:srgbClr val="334697"/>
                </a:solidFill>
              </a:rPr>
              <a:t>SPECIFICKÉ CÍLE PO3 – SC 3.3</a:t>
            </a:r>
            <a:br>
              <a:rPr lang="cs-CZ" sz="4000" b="1" dirty="0" smtClean="0">
                <a:solidFill>
                  <a:srgbClr val="334697"/>
                </a:solidFill>
              </a:rPr>
            </a:br>
            <a:endParaRPr lang="cs-CZ" sz="4000" b="1" dirty="0">
              <a:solidFill>
                <a:srgbClr val="334697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7386140"/>
              </p:ext>
            </p:extLst>
          </p:nvPr>
        </p:nvGraphicFramePr>
        <p:xfrm>
          <a:off x="214313" y="2061028"/>
          <a:ext cx="8715374" cy="396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1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16DF88254C3545B59238D8405B05E1" ma:contentTypeVersion="0" ma:contentTypeDescription="Vytvoří nový dokument" ma:contentTypeScope="" ma:versionID="220e0d60ca7a86da2f33b822306a57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91e2fbbf3efe6f5ad217f05f8c14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4BA739-4356-4A66-B583-EA61E6212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D2052B-667F-4A78-9FC5-099204F763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64344-8619-4D6C-AE5B-AE258A46641F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1185</Words>
  <Application>Microsoft Office PowerPoint</Application>
  <PresentationFormat>Předvádění na obrazovce (4:3)</PresentationFormat>
  <Paragraphs>203</Paragraphs>
  <Slides>13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Office Theme</vt:lpstr>
      <vt:lpstr>Prezentace aplikace PowerPoint</vt:lpstr>
      <vt:lpstr>OBSAH</vt:lpstr>
      <vt:lpstr>Prezentace aplikace PowerPoint</vt:lpstr>
      <vt:lpstr>Prezentace aplikace PowerPoint</vt:lpstr>
      <vt:lpstr>Prezentace aplikace PowerPoint</vt:lpstr>
      <vt:lpstr>CHARAKTERISTIKA PO3</vt:lpstr>
      <vt:lpstr> SPECIFICKÉ CÍLE PO3 – SC 3.1 </vt:lpstr>
      <vt:lpstr> SPECIFICKÉ CÍLE PO3 – SC 3.2 </vt:lpstr>
      <vt:lpstr> SPECIFICKÉ CÍLE PO3 – SC 3.3 </vt:lpstr>
      <vt:lpstr>Prezentace aplikace PowerPoint</vt:lpstr>
      <vt:lpstr>Prezentace aplikace PowerPoint</vt:lpstr>
      <vt:lpstr>ZDROJE INFORMACÍ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Černostová Dana Mgr. (MPSV)</cp:lastModifiedBy>
  <cp:revision>175</cp:revision>
  <cp:lastPrinted>2015-09-23T07:28:28Z</cp:lastPrinted>
  <dcterms:created xsi:type="dcterms:W3CDTF">2015-08-07T17:40:25Z</dcterms:created>
  <dcterms:modified xsi:type="dcterms:W3CDTF">2016-05-31T14:38:42Z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0x010100E816DF88254C3545B59238D8405B05E1</vt:lpwstr>
  </property>
</Properties>
</file>