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  <p:sldId id="256" r:id="rId12"/>
    <p:sldId id="258" r:id="rId13"/>
    <p:sldId id="265" r:id="rId14"/>
    <p:sldId id="266" r:id="rId15"/>
    <p:sldId id="267" r:id="rId16"/>
    <p:sldId id="271" r:id="rId17"/>
    <p:sldId id="268" r:id="rId18"/>
    <p:sldId id="270" r:id="rId19"/>
  </p:sldIdLst>
  <p:sldSz cx="9144000" cy="6858000" type="screen4x3"/>
  <p:notesSz cx="6735763" cy="9799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78609" autoAdjust="0"/>
  </p:normalViewPr>
  <p:slideViewPr>
    <p:cSldViewPr>
      <p:cViewPr>
        <p:scale>
          <a:sx n="75" d="100"/>
          <a:sy n="75" d="100"/>
        </p:scale>
        <p:origin x="-1002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ilena\Dropbox\TRASS_anal&#253;zy%202\ANAL&#221;ZA%20HODNOCEN&#205;%20KVALITY%20A%20PR&#193;VA%20U&#381;IVATEL&#366;\&#218;STAVN&#205;%20P&#344;&#205;B&#282;HY\souhrn%20QoL%20a%20D&#381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ilena\Dropbox\TRASS_anal&#253;zy%202\ANAL&#221;ZA%20HODNOCEN&#205;%20KVALITY%20A%20PR&#193;VA%20U&#381;IVATEL&#366;\&#218;STAVN&#205;%20P&#344;&#205;B&#282;HY\souhrn%20QoL%20a%20D&#381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lena\Dropbox%20(QUIP)\QUIP%20DOKUMENTY\STATISTIKY_POBYTOV&#201;%20SOCI&#193;LN&#205;%20SLU&#381;BY\statistiky%20k%2031.12.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580380274886941E-2"/>
          <c:y val="3.5669434610978476E-2"/>
          <c:w val="0.88462279892855589"/>
          <c:h val="0.919913222085321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'kam lidé odešli'!$C$42</c:f>
              <c:strCache>
                <c:ptCount val="1"/>
                <c:pt idx="0">
                  <c:v>Plán</c:v>
                </c:pt>
              </c:strCache>
            </c:strRef>
          </c:tx>
          <c:invertIfNegative val="0"/>
          <c:cat>
            <c:strRef>
              <c:f>'kam lidé odešli'!$B$43:$B$62</c:f>
              <c:strCache>
                <c:ptCount val="20"/>
                <c:pt idx="0">
                  <c:v>?</c:v>
                </c:pt>
                <c:pt idx="1">
                  <c:v>A</c:v>
                </c:pt>
                <c:pt idx="2">
                  <c:v>B</c:v>
                </c:pt>
                <c:pt idx="3">
                  <c:v>C</c:v>
                </c:pt>
                <c:pt idx="4">
                  <c:v>D</c:v>
                </c:pt>
                <c:pt idx="5">
                  <c:v>E</c:v>
                </c:pt>
                <c:pt idx="6">
                  <c:v>F</c:v>
                </c:pt>
                <c:pt idx="7">
                  <c:v>G</c:v>
                </c:pt>
                <c:pt idx="8">
                  <c:v>H</c:v>
                </c:pt>
                <c:pt idx="9">
                  <c:v>I</c:v>
                </c:pt>
                <c:pt idx="10">
                  <c:v>J</c:v>
                </c:pt>
                <c:pt idx="11">
                  <c:v>K</c:v>
                </c:pt>
                <c:pt idx="12">
                  <c:v>L</c:v>
                </c:pt>
                <c:pt idx="13">
                  <c:v>M</c:v>
                </c:pt>
                <c:pt idx="14">
                  <c:v>N</c:v>
                </c:pt>
                <c:pt idx="15">
                  <c:v>O</c:v>
                </c:pt>
                <c:pt idx="16">
                  <c:v>P</c:v>
                </c:pt>
                <c:pt idx="17">
                  <c:v>Q</c:v>
                </c:pt>
                <c:pt idx="18">
                  <c:v>R</c:v>
                </c:pt>
                <c:pt idx="19">
                  <c:v>S</c:v>
                </c:pt>
              </c:strCache>
            </c:strRef>
          </c:cat>
          <c:val>
            <c:numRef>
              <c:f>'kam lidé odešli'!$C$43:$C$62</c:f>
              <c:numCache>
                <c:formatCode>General</c:formatCode>
                <c:ptCount val="20"/>
                <c:pt idx="0">
                  <c:v>5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4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4</c:v>
                </c:pt>
                <c:pt idx="17">
                  <c:v>2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</c:ser>
        <c:ser>
          <c:idx val="1"/>
          <c:order val="1"/>
          <c:tx>
            <c:strRef>
              <c:f>'kam lidé odešli'!$D$42</c:f>
              <c:strCache>
                <c:ptCount val="1"/>
                <c:pt idx="0">
                  <c:v>Realita</c:v>
                </c:pt>
              </c:strCache>
            </c:strRef>
          </c:tx>
          <c:invertIfNegative val="0"/>
          <c:cat>
            <c:strRef>
              <c:f>'kam lidé odešli'!$B$43:$B$62</c:f>
              <c:strCache>
                <c:ptCount val="20"/>
                <c:pt idx="0">
                  <c:v>?</c:v>
                </c:pt>
                <c:pt idx="1">
                  <c:v>A</c:v>
                </c:pt>
                <c:pt idx="2">
                  <c:v>B</c:v>
                </c:pt>
                <c:pt idx="3">
                  <c:v>C</c:v>
                </c:pt>
                <c:pt idx="4">
                  <c:v>D</c:v>
                </c:pt>
                <c:pt idx="5">
                  <c:v>E</c:v>
                </c:pt>
                <c:pt idx="6">
                  <c:v>F</c:v>
                </c:pt>
                <c:pt idx="7">
                  <c:v>G</c:v>
                </c:pt>
                <c:pt idx="8">
                  <c:v>H</c:v>
                </c:pt>
                <c:pt idx="9">
                  <c:v>I</c:v>
                </c:pt>
                <c:pt idx="10">
                  <c:v>J</c:v>
                </c:pt>
                <c:pt idx="11">
                  <c:v>K</c:v>
                </c:pt>
                <c:pt idx="12">
                  <c:v>L</c:v>
                </c:pt>
                <c:pt idx="13">
                  <c:v>M</c:v>
                </c:pt>
                <c:pt idx="14">
                  <c:v>N</c:v>
                </c:pt>
                <c:pt idx="15">
                  <c:v>O</c:v>
                </c:pt>
                <c:pt idx="16">
                  <c:v>P</c:v>
                </c:pt>
                <c:pt idx="17">
                  <c:v>Q</c:v>
                </c:pt>
                <c:pt idx="18">
                  <c:v>R</c:v>
                </c:pt>
                <c:pt idx="19">
                  <c:v>S</c:v>
                </c:pt>
              </c:strCache>
            </c:strRef>
          </c:cat>
          <c:val>
            <c:numRef>
              <c:f>'kam lidé odešli'!$D$43:$D$62</c:f>
              <c:numCache>
                <c:formatCode>General</c:formatCode>
                <c:ptCount val="20"/>
                <c:pt idx="1">
                  <c:v>0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9</c:v>
                </c:pt>
                <c:pt idx="12">
                  <c:v>2</c:v>
                </c:pt>
                <c:pt idx="14">
                  <c:v>1</c:v>
                </c:pt>
                <c:pt idx="17">
                  <c:v>3</c:v>
                </c:pt>
                <c:pt idx="19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680064"/>
        <c:axId val="104698240"/>
        <c:axId val="0"/>
      </c:bar3DChart>
      <c:catAx>
        <c:axId val="104680064"/>
        <c:scaling>
          <c:orientation val="minMax"/>
        </c:scaling>
        <c:delete val="0"/>
        <c:axPos val="b"/>
        <c:majorTickMark val="out"/>
        <c:minorTickMark val="none"/>
        <c:tickLblPos val="nextTo"/>
        <c:crossAx val="104698240"/>
        <c:crosses val="autoZero"/>
        <c:auto val="1"/>
        <c:lblAlgn val="ctr"/>
        <c:lblOffset val="100"/>
        <c:tickLblSkip val="1"/>
        <c:noMultiLvlLbl val="0"/>
      </c:catAx>
      <c:valAx>
        <c:axId val="10469824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680064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9262336978000264"/>
          <c:y val="0.45551341157624925"/>
          <c:w val="6.261274316076057E-2"/>
          <c:h val="8.0112592216360148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List2!$C$1</c:f>
              <c:strCache>
                <c:ptCount val="1"/>
                <c:pt idx="0">
                  <c:v>Plán A</c:v>
                </c:pt>
              </c:strCache>
            </c:strRef>
          </c:tx>
          <c:invertIfNegative val="0"/>
          <c:cat>
            <c:strRef>
              <c:f>List2!$B$2:$B$39</c:f>
              <c:strCache>
                <c:ptCount val="38"/>
                <c:pt idx="0">
                  <c:v>hledá se</c:v>
                </c:pt>
                <c:pt idx="1">
                  <c:v>nezjištěno</c:v>
                </c:pt>
                <c:pt idx="2">
                  <c:v>?</c:v>
                </c:pt>
                <c:pt idx="3">
                  <c:v>A</c:v>
                </c:pt>
                <c:pt idx="4">
                  <c:v>B</c:v>
                </c:pt>
                <c:pt idx="5">
                  <c:v>C</c:v>
                </c:pt>
                <c:pt idx="6">
                  <c:v>D</c:v>
                </c:pt>
                <c:pt idx="7">
                  <c:v>E</c:v>
                </c:pt>
                <c:pt idx="8">
                  <c:v>F</c:v>
                </c:pt>
                <c:pt idx="9">
                  <c:v>G</c:v>
                </c:pt>
                <c:pt idx="10">
                  <c:v>hledá se</c:v>
                </c:pt>
                <c:pt idx="11">
                  <c:v>I</c:v>
                </c:pt>
                <c:pt idx="12">
                  <c:v>J</c:v>
                </c:pt>
                <c:pt idx="13">
                  <c:v>K</c:v>
                </c:pt>
                <c:pt idx="14">
                  <c:v>L</c:v>
                </c:pt>
                <c:pt idx="15">
                  <c:v>M</c:v>
                </c:pt>
                <c:pt idx="16">
                  <c:v>N</c:v>
                </c:pt>
                <c:pt idx="17">
                  <c:v>O</c:v>
                </c:pt>
                <c:pt idx="18">
                  <c:v>P</c:v>
                </c:pt>
                <c:pt idx="19">
                  <c:v>Q</c:v>
                </c:pt>
                <c:pt idx="20">
                  <c:v>R</c:v>
                </c:pt>
                <c:pt idx="21">
                  <c:v>R</c:v>
                </c:pt>
                <c:pt idx="22">
                  <c:v>T</c:v>
                </c:pt>
                <c:pt idx="23">
                  <c:v>U</c:v>
                </c:pt>
                <c:pt idx="24">
                  <c:v>V</c:v>
                </c:pt>
                <c:pt idx="25">
                  <c:v>W</c:v>
                </c:pt>
                <c:pt idx="26">
                  <c:v>X</c:v>
                </c:pt>
                <c:pt idx="27">
                  <c:v>Y</c:v>
                </c:pt>
                <c:pt idx="28">
                  <c:v>Z</c:v>
                </c:pt>
                <c:pt idx="29">
                  <c:v>A1</c:v>
                </c:pt>
                <c:pt idx="30">
                  <c:v>A2</c:v>
                </c:pt>
                <c:pt idx="31">
                  <c:v>A3</c:v>
                </c:pt>
                <c:pt idx="32">
                  <c:v>A4</c:v>
                </c:pt>
                <c:pt idx="33">
                  <c:v>A5</c:v>
                </c:pt>
                <c:pt idx="34">
                  <c:v>A6</c:v>
                </c:pt>
                <c:pt idx="35">
                  <c:v>A7</c:v>
                </c:pt>
                <c:pt idx="36">
                  <c:v>A8</c:v>
                </c:pt>
                <c:pt idx="37">
                  <c:v>A9</c:v>
                </c:pt>
              </c:strCache>
            </c:strRef>
          </c:cat>
          <c:val>
            <c:numRef>
              <c:f>List2!$C$2:$C$39</c:f>
              <c:numCache>
                <c:formatCode>General</c:formatCode>
                <c:ptCount val="38"/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3</c:v>
                </c:pt>
                <c:pt idx="12">
                  <c:v>0</c:v>
                </c:pt>
                <c:pt idx="13">
                  <c:v>2</c:v>
                </c:pt>
                <c:pt idx="14">
                  <c:v>1</c:v>
                </c:pt>
                <c:pt idx="15">
                  <c:v>3</c:v>
                </c:pt>
                <c:pt idx="16">
                  <c:v>1</c:v>
                </c:pt>
                <c:pt idx="17">
                  <c:v>1</c:v>
                </c:pt>
                <c:pt idx="18">
                  <c:v>4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2</c:v>
                </c:pt>
                <c:pt idx="23">
                  <c:v>2</c:v>
                </c:pt>
                <c:pt idx="24">
                  <c:v>1</c:v>
                </c:pt>
                <c:pt idx="25">
                  <c:v>12</c:v>
                </c:pt>
                <c:pt idx="26">
                  <c:v>7</c:v>
                </c:pt>
                <c:pt idx="27">
                  <c:v>0</c:v>
                </c:pt>
                <c:pt idx="28">
                  <c:v>1</c:v>
                </c:pt>
                <c:pt idx="29">
                  <c:v>0</c:v>
                </c:pt>
                <c:pt idx="30">
                  <c:v>1</c:v>
                </c:pt>
                <c:pt idx="31">
                  <c:v>2</c:v>
                </c:pt>
                <c:pt idx="32">
                  <c:v>5</c:v>
                </c:pt>
                <c:pt idx="33">
                  <c:v>1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</c:numCache>
            </c:numRef>
          </c:val>
        </c:ser>
        <c:ser>
          <c:idx val="1"/>
          <c:order val="1"/>
          <c:tx>
            <c:strRef>
              <c:f>List2!$D$1</c:f>
              <c:strCache>
                <c:ptCount val="1"/>
                <c:pt idx="0">
                  <c:v>Plán B</c:v>
                </c:pt>
              </c:strCache>
            </c:strRef>
          </c:tx>
          <c:invertIfNegative val="0"/>
          <c:cat>
            <c:strRef>
              <c:f>List2!$B$2:$B$39</c:f>
              <c:strCache>
                <c:ptCount val="38"/>
                <c:pt idx="0">
                  <c:v>hledá se</c:v>
                </c:pt>
                <c:pt idx="1">
                  <c:v>nezjištěno</c:v>
                </c:pt>
                <c:pt idx="2">
                  <c:v>?</c:v>
                </c:pt>
                <c:pt idx="3">
                  <c:v>A</c:v>
                </c:pt>
                <c:pt idx="4">
                  <c:v>B</c:v>
                </c:pt>
                <c:pt idx="5">
                  <c:v>C</c:v>
                </c:pt>
                <c:pt idx="6">
                  <c:v>D</c:v>
                </c:pt>
                <c:pt idx="7">
                  <c:v>E</c:v>
                </c:pt>
                <c:pt idx="8">
                  <c:v>F</c:v>
                </c:pt>
                <c:pt idx="9">
                  <c:v>G</c:v>
                </c:pt>
                <c:pt idx="10">
                  <c:v>hledá se</c:v>
                </c:pt>
                <c:pt idx="11">
                  <c:v>I</c:v>
                </c:pt>
                <c:pt idx="12">
                  <c:v>J</c:v>
                </c:pt>
                <c:pt idx="13">
                  <c:v>K</c:v>
                </c:pt>
                <c:pt idx="14">
                  <c:v>L</c:v>
                </c:pt>
                <c:pt idx="15">
                  <c:v>M</c:v>
                </c:pt>
                <c:pt idx="16">
                  <c:v>N</c:v>
                </c:pt>
                <c:pt idx="17">
                  <c:v>O</c:v>
                </c:pt>
                <c:pt idx="18">
                  <c:v>P</c:v>
                </c:pt>
                <c:pt idx="19">
                  <c:v>Q</c:v>
                </c:pt>
                <c:pt idx="20">
                  <c:v>R</c:v>
                </c:pt>
                <c:pt idx="21">
                  <c:v>R</c:v>
                </c:pt>
                <c:pt idx="22">
                  <c:v>T</c:v>
                </c:pt>
                <c:pt idx="23">
                  <c:v>U</c:v>
                </c:pt>
                <c:pt idx="24">
                  <c:v>V</c:v>
                </c:pt>
                <c:pt idx="25">
                  <c:v>W</c:v>
                </c:pt>
                <c:pt idx="26">
                  <c:v>X</c:v>
                </c:pt>
                <c:pt idx="27">
                  <c:v>Y</c:v>
                </c:pt>
                <c:pt idx="28">
                  <c:v>Z</c:v>
                </c:pt>
                <c:pt idx="29">
                  <c:v>A1</c:v>
                </c:pt>
                <c:pt idx="30">
                  <c:v>A2</c:v>
                </c:pt>
                <c:pt idx="31">
                  <c:v>A3</c:v>
                </c:pt>
                <c:pt idx="32">
                  <c:v>A4</c:v>
                </c:pt>
                <c:pt idx="33">
                  <c:v>A5</c:v>
                </c:pt>
                <c:pt idx="34">
                  <c:v>A6</c:v>
                </c:pt>
                <c:pt idx="35">
                  <c:v>A7</c:v>
                </c:pt>
                <c:pt idx="36">
                  <c:v>A8</c:v>
                </c:pt>
                <c:pt idx="37">
                  <c:v>A9</c:v>
                </c:pt>
              </c:strCache>
            </c:strRef>
          </c:cat>
          <c:val>
            <c:numRef>
              <c:f>List2!$D$2:$D$39</c:f>
              <c:numCache>
                <c:formatCode>General</c:formatCode>
                <c:ptCount val="38"/>
                <c:pt idx="0">
                  <c:v>1</c:v>
                </c:pt>
                <c:pt idx="1">
                  <c:v>5</c:v>
                </c:pt>
                <c:pt idx="2">
                  <c:v>0</c:v>
                </c:pt>
                <c:pt idx="7">
                  <c:v>25</c:v>
                </c:pt>
                <c:pt idx="12">
                  <c:v>6.5</c:v>
                </c:pt>
                <c:pt idx="13">
                  <c:v>2</c:v>
                </c:pt>
                <c:pt idx="16">
                  <c:v>1</c:v>
                </c:pt>
                <c:pt idx="22">
                  <c:v>7</c:v>
                </c:pt>
                <c:pt idx="27">
                  <c:v>1</c:v>
                </c:pt>
                <c:pt idx="28">
                  <c:v>1</c:v>
                </c:pt>
                <c:pt idx="29">
                  <c:v>3.5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7</c:v>
                </c:pt>
                <c:pt idx="35">
                  <c:v>2</c:v>
                </c:pt>
                <c:pt idx="36">
                  <c:v>1</c:v>
                </c:pt>
                <c:pt idx="3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719616"/>
        <c:axId val="100721408"/>
      </c:barChart>
      <c:catAx>
        <c:axId val="100719616"/>
        <c:scaling>
          <c:orientation val="minMax"/>
        </c:scaling>
        <c:delete val="0"/>
        <c:axPos val="b"/>
        <c:majorTickMark val="out"/>
        <c:minorTickMark val="none"/>
        <c:tickLblPos val="nextTo"/>
        <c:crossAx val="100721408"/>
        <c:crosses val="autoZero"/>
        <c:auto val="1"/>
        <c:lblAlgn val="ctr"/>
        <c:lblOffset val="100"/>
        <c:tickLblSkip val="1"/>
        <c:noMultiLvlLbl val="0"/>
      </c:catAx>
      <c:valAx>
        <c:axId val="100721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719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797268878108967"/>
          <c:y val="0.18470003538387186"/>
          <c:w val="5.4096682836553292E-2"/>
          <c:h val="8.2581426056338031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'kapacita a počet'!$A$10</c:f>
              <c:strCache>
                <c:ptCount val="1"/>
                <c:pt idx="0">
                  <c:v>TS</c:v>
                </c:pt>
              </c:strCache>
            </c:strRef>
          </c:tx>
          <c:invertIfNegative val="0"/>
          <c:cat>
            <c:numRef>
              <c:f>'kapacita a počet'!$B$9:$J$9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 formatCode="#,##0">
                  <c:v>2014</c:v>
                </c:pt>
              </c:numCache>
            </c:numRef>
          </c:cat>
          <c:val>
            <c:numRef>
              <c:f>'kapacita a počet'!$B$10:$J$10</c:f>
              <c:numCache>
                <c:formatCode>General</c:formatCode>
                <c:ptCount val="9"/>
                <c:pt idx="0">
                  <c:v>322</c:v>
                </c:pt>
                <c:pt idx="1">
                  <c:v>585</c:v>
                </c:pt>
                <c:pt idx="2">
                  <c:v>812</c:v>
                </c:pt>
                <c:pt idx="3">
                  <c:v>816</c:v>
                </c:pt>
                <c:pt idx="4">
                  <c:v>772</c:v>
                </c:pt>
                <c:pt idx="5">
                  <c:v>782</c:v>
                </c:pt>
                <c:pt idx="6">
                  <c:v>827</c:v>
                </c:pt>
                <c:pt idx="7">
                  <c:v>773</c:v>
                </c:pt>
                <c:pt idx="8" formatCode="#,##0">
                  <c:v>750</c:v>
                </c:pt>
              </c:numCache>
            </c:numRef>
          </c:val>
        </c:ser>
        <c:ser>
          <c:idx val="1"/>
          <c:order val="1"/>
          <c:tx>
            <c:strRef>
              <c:f>'kapacita a počet'!$A$11</c:f>
              <c:strCache>
                <c:ptCount val="1"/>
                <c:pt idx="0">
                  <c:v>DOZP</c:v>
                </c:pt>
              </c:strCache>
            </c:strRef>
          </c:tx>
          <c:invertIfNegative val="0"/>
          <c:cat>
            <c:numRef>
              <c:f>'kapacita a počet'!$B$9:$J$9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 formatCode="#,##0">
                  <c:v>2014</c:v>
                </c:pt>
              </c:numCache>
            </c:numRef>
          </c:cat>
          <c:val>
            <c:numRef>
              <c:f>'kapacita a počet'!$B$11:$J$11</c:f>
              <c:numCache>
                <c:formatCode>General</c:formatCode>
                <c:ptCount val="9"/>
                <c:pt idx="0">
                  <c:v>15962</c:v>
                </c:pt>
                <c:pt idx="1">
                  <c:v>15925</c:v>
                </c:pt>
                <c:pt idx="2">
                  <c:v>14604</c:v>
                </c:pt>
                <c:pt idx="3">
                  <c:v>14085</c:v>
                </c:pt>
                <c:pt idx="4">
                  <c:v>13946</c:v>
                </c:pt>
                <c:pt idx="5">
                  <c:v>13618</c:v>
                </c:pt>
                <c:pt idx="6" formatCode="#,##0">
                  <c:v>13334</c:v>
                </c:pt>
                <c:pt idx="7" formatCode="#,##0">
                  <c:v>12956</c:v>
                </c:pt>
                <c:pt idx="8" formatCode="#,##0">
                  <c:v>12500</c:v>
                </c:pt>
              </c:numCache>
            </c:numRef>
          </c:val>
        </c:ser>
        <c:ser>
          <c:idx val="2"/>
          <c:order val="2"/>
          <c:tx>
            <c:strRef>
              <c:f>'kapacita a počet'!$A$12</c:f>
              <c:strCache>
                <c:ptCount val="1"/>
                <c:pt idx="0">
                  <c:v>CHB</c:v>
                </c:pt>
              </c:strCache>
            </c:strRef>
          </c:tx>
          <c:invertIfNegative val="0"/>
          <c:cat>
            <c:numRef>
              <c:f>'kapacita a počet'!$B$9:$J$9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 formatCode="#,##0">
                  <c:v>2014</c:v>
                </c:pt>
              </c:numCache>
            </c:numRef>
          </c:cat>
          <c:val>
            <c:numRef>
              <c:f>'kapacita a počet'!$B$12:$J$12</c:f>
              <c:numCache>
                <c:formatCode>General</c:formatCode>
                <c:ptCount val="9"/>
                <c:pt idx="0">
                  <c:v>1524</c:v>
                </c:pt>
                <c:pt idx="1">
                  <c:v>1885</c:v>
                </c:pt>
                <c:pt idx="2">
                  <c:v>2291</c:v>
                </c:pt>
                <c:pt idx="3">
                  <c:v>2461</c:v>
                </c:pt>
                <c:pt idx="4">
                  <c:v>2695</c:v>
                </c:pt>
                <c:pt idx="5">
                  <c:v>2567</c:v>
                </c:pt>
                <c:pt idx="6" formatCode="#,##0">
                  <c:v>2606</c:v>
                </c:pt>
                <c:pt idx="7" formatCode="#,##0">
                  <c:v>2803</c:v>
                </c:pt>
                <c:pt idx="8" formatCode="#,##0">
                  <c:v>2979</c:v>
                </c:pt>
              </c:numCache>
            </c:numRef>
          </c:val>
        </c:ser>
        <c:ser>
          <c:idx val="3"/>
          <c:order val="3"/>
          <c:tx>
            <c:strRef>
              <c:f>'kapacita a počet'!$A$13</c:f>
              <c:strCache>
                <c:ptCount val="1"/>
                <c:pt idx="0">
                  <c:v>DZR</c:v>
                </c:pt>
              </c:strCache>
            </c:strRef>
          </c:tx>
          <c:invertIfNegative val="0"/>
          <c:cat>
            <c:numRef>
              <c:f>'kapacita a počet'!$B$9:$J$9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 formatCode="#,##0">
                  <c:v>2014</c:v>
                </c:pt>
              </c:numCache>
            </c:numRef>
          </c:cat>
          <c:val>
            <c:numRef>
              <c:f>'kapacita a počet'!$B$13:$J$13</c:f>
              <c:numCache>
                <c:formatCode>General</c:formatCode>
                <c:ptCount val="9"/>
                <c:pt idx="0">
                  <c:v>2505</c:v>
                </c:pt>
                <c:pt idx="1">
                  <c:v>3668</c:v>
                </c:pt>
                <c:pt idx="2">
                  <c:v>7016</c:v>
                </c:pt>
                <c:pt idx="3">
                  <c:v>7911</c:v>
                </c:pt>
                <c:pt idx="4">
                  <c:v>8526</c:v>
                </c:pt>
                <c:pt idx="5">
                  <c:v>9415</c:v>
                </c:pt>
                <c:pt idx="6">
                  <c:v>10300</c:v>
                </c:pt>
                <c:pt idx="7" formatCode="#,##0">
                  <c:v>11564</c:v>
                </c:pt>
                <c:pt idx="8" formatCode="#,##0">
                  <c:v>13668</c:v>
                </c:pt>
              </c:numCache>
            </c:numRef>
          </c:val>
        </c:ser>
        <c:ser>
          <c:idx val="4"/>
          <c:order val="4"/>
          <c:tx>
            <c:strRef>
              <c:f>'kapacita a počet'!$A$14</c:f>
              <c:strCache>
                <c:ptCount val="1"/>
                <c:pt idx="0">
                  <c:v>DpS</c:v>
                </c:pt>
              </c:strCache>
            </c:strRef>
          </c:tx>
          <c:invertIfNegative val="0"/>
          <c:cat>
            <c:numRef>
              <c:f>'kapacita a počet'!$B$9:$J$9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 formatCode="#,##0">
                  <c:v>2014</c:v>
                </c:pt>
              </c:numCache>
            </c:numRef>
          </c:cat>
          <c:val>
            <c:numRef>
              <c:f>'kapacita a počet'!$B$14:$J$14</c:f>
              <c:numCache>
                <c:formatCode>General</c:formatCode>
                <c:ptCount val="9"/>
                <c:pt idx="0">
                  <c:v>40106</c:v>
                </c:pt>
                <c:pt idx="1">
                  <c:v>39665</c:v>
                </c:pt>
                <c:pt idx="2">
                  <c:v>36166</c:v>
                </c:pt>
                <c:pt idx="3">
                  <c:v>35183</c:v>
                </c:pt>
                <c:pt idx="4">
                  <c:v>35605</c:v>
                </c:pt>
                <c:pt idx="5">
                  <c:v>36523</c:v>
                </c:pt>
                <c:pt idx="6" formatCode="#,##0">
                  <c:v>36197</c:v>
                </c:pt>
                <c:pt idx="7" formatCode="#,##0">
                  <c:v>36598</c:v>
                </c:pt>
                <c:pt idx="8" formatCode="#,##0">
                  <c:v>35882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0360448"/>
        <c:axId val="110361984"/>
      </c:barChart>
      <c:catAx>
        <c:axId val="110360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0361984"/>
        <c:crosses val="autoZero"/>
        <c:auto val="1"/>
        <c:lblAlgn val="ctr"/>
        <c:lblOffset val="100"/>
        <c:noMultiLvlLbl val="0"/>
      </c:catAx>
      <c:valAx>
        <c:axId val="110361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3604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4F9D1-3767-47DE-B6B6-71DBE0EB3B25}" type="datetimeFigureOut">
              <a:rPr lang="cs-CZ" smtClean="0"/>
              <a:t>31.5.2016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C97CF-38D0-4C93-AD78-BD7637B1D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597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7AFE6-F567-4C78-AC93-A39F5C8C4CC8}" type="datetimeFigureOut">
              <a:rPr lang="cs-CZ" smtClean="0"/>
              <a:t>31.5.2016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624E2-5CBD-462C-8F07-B25C76D17D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985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624E2-5CBD-462C-8F07-B25C76D17D2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769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 smtClean="0"/>
              <a:t>Ostatní lidé stále zůstávají v ústavu.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Modré sloupce jsou místa, kam lidé chtěli odejít původně.</a:t>
            </a:r>
          </a:p>
          <a:p>
            <a:r>
              <a:rPr lang="cs-CZ" altLang="cs-CZ" dirty="0" smtClean="0"/>
              <a:t>Zjistilo se to při plánování zaměřeném na člověka.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Červené sloupce jsou místa, kam lidé chtějí odejít nově. Mají to ve svém plánu.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Lidé plánují odcházet tam, kde je pobytová sociální služba.</a:t>
            </a:r>
          </a:p>
          <a:p>
            <a:r>
              <a:rPr lang="cs-CZ" altLang="cs-CZ" dirty="0" smtClean="0"/>
              <a:t>Změnili podle toho své plány.</a:t>
            </a:r>
          </a:p>
          <a:p>
            <a:r>
              <a:rPr lang="cs-CZ" altLang="cs-CZ" dirty="0" smtClean="0"/>
              <a:t>To lidé bez postižení nemusí dělat.</a:t>
            </a:r>
          </a:p>
          <a:p>
            <a:r>
              <a:rPr lang="cs-CZ" altLang="cs-CZ" dirty="0" smtClean="0"/>
              <a:t>Není to </a:t>
            </a:r>
            <a:r>
              <a:rPr lang="cs-CZ" altLang="cs-CZ" dirty="0" err="1" smtClean="0"/>
              <a:t>fér</a:t>
            </a:r>
            <a:r>
              <a:rPr lang="cs-CZ" altLang="cs-CZ" dirty="0" smtClean="0"/>
              <a:t>.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Transformace je odchod lidí z velkých ústavů do malých pobytových sociálních služeb.</a:t>
            </a:r>
          </a:p>
          <a:p>
            <a:r>
              <a:rPr lang="cs-CZ" altLang="cs-CZ" dirty="0" smtClean="0"/>
              <a:t>Hlavně do chráněného bydlení.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Taková transformace nenaplňuje článek 19 Úmluvy o právech osob s postižením.</a:t>
            </a:r>
            <a:endParaRPr lang="en-GB" altLang="cs-CZ" dirty="0" smtClean="0"/>
          </a:p>
        </p:txBody>
      </p:sp>
      <p:sp>
        <p:nvSpPr>
          <p:cNvPr id="21508" name="Zástupný symbol pro zápatí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015" indent="-2846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1794" indent="-22714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99118" indent="-22714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6441" indent="-22714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92565" indent="-22714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28688" indent="-22714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364811" indent="-22714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00934" indent="-22714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200"/>
              <a:t>Toto je zápatí</a:t>
            </a:r>
          </a:p>
        </p:txBody>
      </p:sp>
      <p:sp>
        <p:nvSpPr>
          <p:cNvPr id="21509" name="Zástupný symbol pro číslo snímku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015" indent="-2846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1794" indent="-22714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99118" indent="-22714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6441" indent="-22714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92565" indent="-22714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28688" indent="-22714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364811" indent="-22714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00934" indent="-22714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E5826D-A5CF-41F7-A748-035E0B6460DE}" type="slidenum">
              <a:rPr lang="cs-CZ" altLang="cs-CZ" sz="1200"/>
              <a:pPr eaLnBrk="1" hangingPunct="1">
                <a:spcBef>
                  <a:spcPct val="0"/>
                </a:spcBef>
              </a:pPr>
              <a:t>12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s-CZ" dirty="0" smtClean="0"/>
          </a:p>
        </p:txBody>
      </p:sp>
      <p:sp>
        <p:nvSpPr>
          <p:cNvPr id="23556" name="Zástupný symbol pro zápatí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015" indent="-2846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1794" indent="-22714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99118" indent="-22714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6441" indent="-22714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92565" indent="-22714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28688" indent="-22714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364811" indent="-22714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00934" indent="-22714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200"/>
              <a:t>Toto je zápatí</a:t>
            </a:r>
          </a:p>
        </p:txBody>
      </p:sp>
      <p:sp>
        <p:nvSpPr>
          <p:cNvPr id="23557" name="Zástupný symbol pro číslo snímku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015" indent="-2846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1794" indent="-22714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99118" indent="-22714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6441" indent="-22714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92565" indent="-22714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28688" indent="-22714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364811" indent="-22714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00934" indent="-22714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F665CA-EEDE-4C6E-B832-597648B61903}" type="slidenum">
              <a:rPr lang="cs-CZ" altLang="cs-CZ" sz="1200"/>
              <a:pPr eaLnBrk="1" hangingPunct="1">
                <a:spcBef>
                  <a:spcPct val="0"/>
                </a:spcBef>
              </a:pPr>
              <a:t>14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624E2-5CBD-462C-8F07-B25C76D17D2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631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624E2-5CBD-462C-8F07-B25C76D17D2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841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624E2-5CBD-462C-8F07-B25C76D17D2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602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624E2-5CBD-462C-8F07-B25C76D17D2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216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 smtClean="0"/>
          </a:p>
        </p:txBody>
      </p:sp>
      <p:sp>
        <p:nvSpPr>
          <p:cNvPr id="17412" name="Zástupný symbol pro zápatí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015" indent="-2846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1794" indent="-22714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99118" indent="-22714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6441" indent="-22714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92565" indent="-22714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28688" indent="-22714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364811" indent="-22714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00934" indent="-22714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200"/>
              <a:t>Toto je zápatí</a:t>
            </a:r>
          </a:p>
        </p:txBody>
      </p:sp>
      <p:sp>
        <p:nvSpPr>
          <p:cNvPr id="17413" name="Zástupný symbol pro číslo snímku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015" indent="-2846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1794" indent="-22714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99118" indent="-22714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6441" indent="-22714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92565" indent="-22714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28688" indent="-22714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364811" indent="-22714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00934" indent="-22714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37E8C7-89F3-4509-AF60-F8E24A078882}" type="slidenum">
              <a:rPr lang="cs-CZ" altLang="cs-CZ" sz="1200"/>
              <a:pPr eaLnBrk="1" hangingPunct="1">
                <a:spcBef>
                  <a:spcPct val="0"/>
                </a:spcBef>
              </a:pPr>
              <a:t>7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624E2-5CBD-462C-8F07-B25C76D17D2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997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s-CZ" dirty="0" smtClean="0"/>
          </a:p>
        </p:txBody>
      </p:sp>
      <p:sp>
        <p:nvSpPr>
          <p:cNvPr id="19460" name="Zástupný symbol pro zápatí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015" indent="-2846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1794" indent="-22714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99118" indent="-22714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6441" indent="-22714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92565" indent="-22714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28688" indent="-22714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364811" indent="-22714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00934" indent="-22714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200"/>
              <a:t>Toto je zápatí</a:t>
            </a:r>
          </a:p>
        </p:txBody>
      </p:sp>
      <p:sp>
        <p:nvSpPr>
          <p:cNvPr id="19461" name="Zástupný symbol pro číslo snímku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015" indent="-2846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1794" indent="-22714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99118" indent="-22714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6441" indent="-22714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92565" indent="-22714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28688" indent="-22714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364811" indent="-22714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00934" indent="-22714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3904FD-B829-40C2-8E50-1D84BDA1A647}" type="slidenum">
              <a:rPr lang="cs-CZ" altLang="cs-CZ" sz="1200"/>
              <a:pPr eaLnBrk="1" hangingPunct="1">
                <a:spcBef>
                  <a:spcPct val="0"/>
                </a:spcBef>
              </a:pPr>
              <a:t>10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s-CZ" dirty="0" smtClean="0"/>
          </a:p>
        </p:txBody>
      </p:sp>
      <p:sp>
        <p:nvSpPr>
          <p:cNvPr id="20484" name="Zástupný symbol pro zápatí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015" indent="-2846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1794" indent="-22714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99118" indent="-22714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6441" indent="-22714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92565" indent="-22714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28688" indent="-22714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364811" indent="-22714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00934" indent="-22714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200"/>
              <a:t>Toto je zápatí</a:t>
            </a:r>
          </a:p>
        </p:txBody>
      </p:sp>
      <p:sp>
        <p:nvSpPr>
          <p:cNvPr id="20485" name="Zástupný symbol pro číslo snímku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015" indent="-2846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1794" indent="-22714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99118" indent="-22714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6441" indent="-22714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92565" indent="-22714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28688" indent="-22714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364811" indent="-22714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00934" indent="-22714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FD3C90-EAF8-4094-8002-C7930254CBA9}" type="slidenum">
              <a:rPr lang="cs-CZ" altLang="cs-CZ" sz="1200"/>
              <a:pPr eaLnBrk="1" hangingPunct="1">
                <a:spcBef>
                  <a:spcPct val="0"/>
                </a:spcBef>
              </a:pPr>
              <a:t>11</a:t>
            </a:fld>
            <a:endParaRPr lang="cs-CZ" altLang="cs-CZ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B7F5-69A8-4C03-B911-CBD726739E85}" type="datetime1">
              <a:rPr lang="cs-CZ" smtClean="0"/>
              <a:t>31.5.2016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www.kvalitavpraxi.cz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8AC83-DE99-4CDB-9400-14404CF58C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60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245E-5032-4FF3-BDC9-7099BE690931}" type="datetime1">
              <a:rPr lang="cs-CZ" smtClean="0"/>
              <a:t>31.5.2016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www.kvalitavpraxi.cz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8AC83-DE99-4CDB-9400-14404CF58C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95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9F49-7E1C-4F17-9D90-593060E54E62}" type="datetime1">
              <a:rPr lang="cs-CZ" smtClean="0"/>
              <a:t>31.5.2016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www.kvalitavpraxi.cz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8AC83-DE99-4CDB-9400-14404CF58C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00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AB2F-3E38-42D7-AE53-120C9F169FC7}" type="datetime1">
              <a:rPr lang="cs-CZ" smtClean="0"/>
              <a:t>31.5.2016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www.kvalitavpraxi.cz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8AC83-DE99-4CDB-9400-14404CF58C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054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5863-415A-4965-AA53-6117DA44D4EF}" type="datetime1">
              <a:rPr lang="cs-CZ" smtClean="0"/>
              <a:t>31.5.2016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www.kvalitavpraxi.cz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8AC83-DE99-4CDB-9400-14404CF58C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06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E231-369A-40EF-A010-BCD5E394886E}" type="datetime1">
              <a:rPr lang="cs-CZ" smtClean="0"/>
              <a:t>31.5.2016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www.kvalitavpraxi.cz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8AC83-DE99-4CDB-9400-14404CF58C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01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846D-4929-40E4-85AD-752B66372EF2}" type="datetime1">
              <a:rPr lang="cs-CZ" smtClean="0"/>
              <a:t>31.5.2016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www.kvalitavpraxi.cz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8AC83-DE99-4CDB-9400-14404CF58C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95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A4B4-89CC-4A61-BB53-D26EFA8232DA}" type="datetime1">
              <a:rPr lang="cs-CZ" smtClean="0"/>
              <a:t>31.5.2016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www.kvalitavpraxi.cz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8AC83-DE99-4CDB-9400-14404CF58C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690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B1298-ED69-443D-8F78-F10858730CB0}" type="datetime1">
              <a:rPr lang="cs-CZ" smtClean="0"/>
              <a:t>31.5.2016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www.kvalitavpraxi.cz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8AC83-DE99-4CDB-9400-14404CF58C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775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AA28-381B-4EBA-9FD2-4FE3C80DD203}" type="datetime1">
              <a:rPr lang="cs-CZ" smtClean="0"/>
              <a:t>31.5.2016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www.kvalitavpraxi.cz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8AC83-DE99-4CDB-9400-14404CF58C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47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BAC5-CAA9-4ABD-877C-D08C90D2216E}" type="datetime1">
              <a:rPr lang="cs-CZ" smtClean="0"/>
              <a:t>31.5.2016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www.kvalitavpraxi.cz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8AC83-DE99-4CDB-9400-14404CF58C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104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40D7B-958E-43A2-AC00-20377F7649CA}" type="datetime1">
              <a:rPr lang="cs-CZ" smtClean="0"/>
              <a:t>31.5.2016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www.kvalitavpraxi.cz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8AC83-DE99-4CDB-9400-14404CF58C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84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Zajištění </a:t>
            </a:r>
            <a:r>
              <a:rPr lang="cs-CZ" dirty="0"/>
              <a:t>nezávislého života lidí s postižením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01688"/>
          </a:xfrm>
        </p:spPr>
        <p:txBody>
          <a:bodyPr/>
          <a:lstStyle/>
          <a:p>
            <a:r>
              <a:rPr lang="cs-CZ" dirty="0" smtClean="0"/>
              <a:t>Milena Johnová, </a:t>
            </a:r>
            <a:r>
              <a:rPr lang="cs-CZ" dirty="0" err="1" smtClean="0"/>
              <a:t>Quip</a:t>
            </a:r>
            <a:r>
              <a:rPr lang="cs-CZ" dirty="0" smtClean="0"/>
              <a:t>, z. </a:t>
            </a:r>
            <a:r>
              <a:rPr lang="cs-CZ" dirty="0" err="1" smtClean="0"/>
              <a:t>ú.</a:t>
            </a:r>
            <a:endParaRPr lang="cs-CZ" dirty="0" smtClean="0"/>
          </a:p>
        </p:txBody>
      </p:sp>
      <p:grpSp>
        <p:nvGrpSpPr>
          <p:cNvPr id="8" name="Skupina 7"/>
          <p:cNvGrpSpPr/>
          <p:nvPr/>
        </p:nvGrpSpPr>
        <p:grpSpPr>
          <a:xfrm>
            <a:off x="90965" y="1"/>
            <a:ext cx="9053035" cy="2132855"/>
            <a:chOff x="90965" y="1"/>
            <a:chExt cx="9053035" cy="2132855"/>
          </a:xfrm>
        </p:grpSpPr>
        <p:pic>
          <p:nvPicPr>
            <p:cNvPr id="6" name="Zástupný symbol pro obsah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047"/>
            <a:stretch/>
          </p:blipFill>
          <p:spPr>
            <a:xfrm rot="5400000">
              <a:off x="3658984" y="-3568018"/>
              <a:ext cx="1916998" cy="9053035"/>
            </a:xfrm>
            <a:prstGeom prst="rect">
              <a:avLst/>
            </a:prstGeom>
          </p:spPr>
        </p:pic>
        <p:sp>
          <p:nvSpPr>
            <p:cNvPr id="7" name="Ovál 6"/>
            <p:cNvSpPr/>
            <p:nvPr/>
          </p:nvSpPr>
          <p:spPr>
            <a:xfrm>
              <a:off x="6012160" y="1628800"/>
              <a:ext cx="187220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4138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cs-CZ" altLang="cs-CZ" smtClean="0"/>
              <a:t>Transformační projekty v ČR:</a:t>
            </a:r>
            <a:br>
              <a:rPr lang="cs-CZ" altLang="cs-CZ" smtClean="0"/>
            </a:br>
            <a:r>
              <a:rPr lang="cs-CZ" altLang="cs-CZ" smtClean="0"/>
              <a:t>95 lidí se rozhodlo odejít z ústavu</a:t>
            </a:r>
            <a:endParaRPr lang="en-GB" altLang="cs-CZ" smtClean="0"/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Co ovlivnilo volbu nového místa pro jejich život?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dirty="0" smtClean="0"/>
          </a:p>
          <a:p>
            <a:pPr lvl="1" eaLnBrk="1" hangingPunct="1"/>
            <a:r>
              <a:rPr lang="cs-CZ" altLang="cs-CZ" dirty="0" smtClean="0"/>
              <a:t>Sledované období 2008-2011</a:t>
            </a:r>
          </a:p>
          <a:p>
            <a:pPr lvl="1" eaLnBrk="1" hangingPunct="1"/>
            <a:r>
              <a:rPr lang="cs-CZ" altLang="cs-CZ" dirty="0" smtClean="0"/>
              <a:t>2 transformační projekty DOZP</a:t>
            </a:r>
          </a:p>
          <a:p>
            <a:pPr lvl="1" eaLnBrk="1" hangingPunct="1"/>
            <a:r>
              <a:rPr lang="cs-CZ" altLang="cs-CZ" dirty="0" smtClean="0"/>
              <a:t>1 projekt individuálních odchodů z ústavu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dirty="0" smtClean="0"/>
          </a:p>
          <a:p>
            <a:pPr eaLnBrk="1" hangingPunct="1"/>
            <a:endParaRPr lang="en-GB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38427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/>
              <a:t>Jméno Příjmení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www.kvalitavpraxi.cz</a:t>
            </a:r>
          </a:p>
        </p:txBody>
      </p:sp>
      <p:sp>
        <p:nvSpPr>
          <p:cNvPr id="6" name="Obdélník 5"/>
          <p:cNvSpPr/>
          <p:nvPr/>
        </p:nvSpPr>
        <p:spPr>
          <a:xfrm>
            <a:off x="-635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cs-CZ" sz="1800">
              <a:solidFill>
                <a:srgbClr val="FEF6B8"/>
              </a:solidFill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/>
        </p:nvGraphicFramePr>
        <p:xfrm>
          <a:off x="34800" y="1114450"/>
          <a:ext cx="91092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22" name="Nadpis 1"/>
          <p:cNvSpPr>
            <a:spLocks noGrp="1"/>
          </p:cNvSpPr>
          <p:nvPr>
            <p:ph type="title"/>
          </p:nvPr>
        </p:nvSpPr>
        <p:spPr>
          <a:xfrm>
            <a:off x="-62160" y="265261"/>
            <a:ext cx="4202112" cy="1579563"/>
          </a:xfrm>
        </p:spPr>
        <p:txBody>
          <a:bodyPr/>
          <a:lstStyle/>
          <a:p>
            <a:pPr eaLnBrk="1" hangingPunct="1"/>
            <a:r>
              <a:rPr lang="cs-CZ" altLang="cs-CZ" sz="3200" dirty="0" smtClean="0"/>
              <a:t>Podle čeho se u 31 lidí rozhodlo o novém místě pro život?</a:t>
            </a:r>
            <a:endParaRPr lang="en-GB" altLang="cs-CZ" sz="3200" dirty="0" smtClean="0"/>
          </a:p>
        </p:txBody>
      </p:sp>
      <p:sp>
        <p:nvSpPr>
          <p:cNvPr id="9" name="Oválný popisek 8"/>
          <p:cNvSpPr/>
          <p:nvPr/>
        </p:nvSpPr>
        <p:spPr>
          <a:xfrm>
            <a:off x="2292350" y="1579563"/>
            <a:ext cx="2095500" cy="1270000"/>
          </a:xfrm>
          <a:prstGeom prst="wedgeEllipseCallout">
            <a:avLst>
              <a:gd name="adj1" fmla="val 51483"/>
              <a:gd name="adj2" fmla="val 11402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/>
              <a:t>CHB vybudované ústavem</a:t>
            </a:r>
            <a:endParaRPr lang="en-GB" altLang="cs-CZ" sz="2000" b="1"/>
          </a:p>
        </p:txBody>
      </p:sp>
      <p:sp>
        <p:nvSpPr>
          <p:cNvPr id="10" name="Oválný popisek 9"/>
          <p:cNvSpPr/>
          <p:nvPr/>
        </p:nvSpPr>
        <p:spPr>
          <a:xfrm>
            <a:off x="4565650" y="3127375"/>
            <a:ext cx="2527300" cy="1268413"/>
          </a:xfrm>
          <a:prstGeom prst="wedgeEllipseCallout">
            <a:avLst>
              <a:gd name="adj1" fmla="val 49373"/>
              <a:gd name="adj2" fmla="val 7574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/>
              <a:t>Nelze: Transformační projekt jiného DOZP</a:t>
            </a:r>
            <a:endParaRPr lang="en-GB" altLang="cs-CZ" sz="2000" b="1"/>
          </a:p>
        </p:txBody>
      </p:sp>
      <p:sp>
        <p:nvSpPr>
          <p:cNvPr id="11" name="Oválný popisek 10"/>
          <p:cNvSpPr/>
          <p:nvPr/>
        </p:nvSpPr>
        <p:spPr>
          <a:xfrm>
            <a:off x="533400" y="2192338"/>
            <a:ext cx="2093913" cy="1270000"/>
          </a:xfrm>
          <a:prstGeom prst="wedgeEllipseCallout">
            <a:avLst>
              <a:gd name="adj1" fmla="val 7825"/>
              <a:gd name="adj2" fmla="val 15118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/>
              <a:t>CHB vybudované ústavem</a:t>
            </a:r>
            <a:endParaRPr lang="en-GB" altLang="cs-CZ" sz="2000" b="1"/>
          </a:p>
        </p:txBody>
      </p:sp>
      <p:sp>
        <p:nvSpPr>
          <p:cNvPr id="12" name="Oválný popisek 11"/>
          <p:cNvSpPr/>
          <p:nvPr/>
        </p:nvSpPr>
        <p:spPr>
          <a:xfrm>
            <a:off x="1908175" y="3271838"/>
            <a:ext cx="2093913" cy="1268412"/>
          </a:xfrm>
          <a:prstGeom prst="wedgeEllipseCallout">
            <a:avLst>
              <a:gd name="adj1" fmla="val -19461"/>
              <a:gd name="adj2" fmla="val 11402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/>
              <a:t>PSB (NNO), jiný kraj</a:t>
            </a:r>
            <a:endParaRPr lang="en-GB" altLang="cs-CZ" sz="2000" b="1"/>
          </a:p>
        </p:txBody>
      </p:sp>
      <p:sp>
        <p:nvSpPr>
          <p:cNvPr id="13" name="Oválný popisek 12"/>
          <p:cNvSpPr/>
          <p:nvPr/>
        </p:nvSpPr>
        <p:spPr>
          <a:xfrm>
            <a:off x="6875463" y="2636838"/>
            <a:ext cx="2095500" cy="1268412"/>
          </a:xfrm>
          <a:prstGeom prst="wedgeEllipseCallout">
            <a:avLst>
              <a:gd name="adj1" fmla="val 20104"/>
              <a:gd name="adj2" fmla="val 7461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/>
              <a:t>PSB (atyp.) vybudované ústavem</a:t>
            </a:r>
            <a:endParaRPr lang="en-GB" altLang="cs-CZ" sz="2000" b="1"/>
          </a:p>
        </p:txBody>
      </p:sp>
      <p:sp>
        <p:nvSpPr>
          <p:cNvPr id="15" name="Obdélník 14"/>
          <p:cNvSpPr/>
          <p:nvPr/>
        </p:nvSpPr>
        <p:spPr>
          <a:xfrm>
            <a:off x="4781550" y="0"/>
            <a:ext cx="4356100" cy="2420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/>
              <a:t>2 lidé odešli do původní rodiny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/>
              <a:t>4 lidé odešli do svého vlastního bydlení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/>
              <a:t>25 lidí odešlo do pobytové sociální služby (bydlení pevně spojené se sociální službou)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cs-CZ" sz="1800"/>
          </a:p>
        </p:txBody>
      </p:sp>
    </p:spTree>
    <p:extLst>
      <p:ext uri="{BB962C8B-B14F-4D97-AF65-F5344CB8AC3E}">
        <p14:creationId xmlns:p14="http://schemas.microsoft.com/office/powerpoint/2010/main" val="368024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/>
              <a:t>Jméno Příjmení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www.kvalitavpraxi.cz</a:t>
            </a:r>
          </a:p>
        </p:txBody>
      </p:sp>
      <p:sp>
        <p:nvSpPr>
          <p:cNvPr id="6" name="Obdélník 5"/>
          <p:cNvSpPr/>
          <p:nvPr/>
        </p:nvSpPr>
        <p:spPr>
          <a:xfrm>
            <a:off x="-36513" y="0"/>
            <a:ext cx="9144001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cs-CZ" sz="1800">
              <a:solidFill>
                <a:srgbClr val="FEF6B8"/>
              </a:solidFill>
            </a:endParaRPr>
          </a:p>
        </p:txBody>
      </p:sp>
      <p:sp>
        <p:nvSpPr>
          <p:cNvPr id="10245" name="Nadpis 1"/>
          <p:cNvSpPr>
            <a:spLocks noGrp="1"/>
          </p:cNvSpPr>
          <p:nvPr>
            <p:ph type="title"/>
          </p:nvPr>
        </p:nvSpPr>
        <p:spPr>
          <a:xfrm>
            <a:off x="-31110" y="3175"/>
            <a:ext cx="4535488" cy="57603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sz="2400" b="1" dirty="0" smtClean="0">
                <a:solidFill>
                  <a:srgbClr val="448FFE"/>
                </a:solidFill>
              </a:rPr>
              <a:t>Plán A: zaměřený na člověka </a:t>
            </a:r>
            <a:r>
              <a:rPr lang="cs-CZ" altLang="cs-CZ" sz="2400" b="1" dirty="0" smtClean="0"/>
              <a:t/>
            </a:r>
            <a:br>
              <a:rPr lang="cs-CZ" altLang="cs-CZ" sz="2400" b="1" dirty="0" smtClean="0"/>
            </a:br>
            <a:r>
              <a:rPr lang="cs-CZ" altLang="cs-CZ" sz="2400" b="1" dirty="0" smtClean="0">
                <a:solidFill>
                  <a:schemeClr val="accent2"/>
                </a:solidFill>
              </a:rPr>
              <a:t>Plán B: plán (ne)transformační</a:t>
            </a:r>
            <a:endParaRPr lang="en-GB" altLang="cs-CZ" sz="2400" b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14" name="Graf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3868107"/>
              </p:ext>
            </p:extLst>
          </p:nvPr>
        </p:nvGraphicFramePr>
        <p:xfrm>
          <a:off x="-36512" y="1268760"/>
          <a:ext cx="9985640" cy="5561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válný popisek 9"/>
          <p:cNvSpPr/>
          <p:nvPr/>
        </p:nvSpPr>
        <p:spPr>
          <a:xfrm>
            <a:off x="5686425" y="2271713"/>
            <a:ext cx="2525713" cy="1268412"/>
          </a:xfrm>
          <a:prstGeom prst="wedgeEllipseCallout">
            <a:avLst>
              <a:gd name="adj1" fmla="val 25621"/>
              <a:gd name="adj2" fmla="val 22213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/>
              <a:t>Ústav se zavírá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/>
              <a:t>Neplánuje se služba</a:t>
            </a:r>
            <a:endParaRPr lang="en-GB" altLang="cs-CZ" sz="2000" b="1"/>
          </a:p>
        </p:txBody>
      </p:sp>
      <p:sp>
        <p:nvSpPr>
          <p:cNvPr id="13" name="Oválný popisek 12"/>
          <p:cNvSpPr/>
          <p:nvPr/>
        </p:nvSpPr>
        <p:spPr>
          <a:xfrm>
            <a:off x="7062788" y="3284538"/>
            <a:ext cx="2425700" cy="1270000"/>
          </a:xfrm>
          <a:prstGeom prst="wedgeEllipseCallout">
            <a:avLst>
              <a:gd name="adj1" fmla="val 4166"/>
              <a:gd name="adj2" fmla="val 8249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/>
              <a:t>Ústav není v transformaci</a:t>
            </a:r>
            <a:endParaRPr lang="en-GB" altLang="cs-CZ" sz="2000" b="1"/>
          </a:p>
        </p:txBody>
      </p:sp>
      <p:sp>
        <p:nvSpPr>
          <p:cNvPr id="12" name="Oválný popisek 11"/>
          <p:cNvSpPr/>
          <p:nvPr/>
        </p:nvSpPr>
        <p:spPr>
          <a:xfrm>
            <a:off x="2411413" y="1871663"/>
            <a:ext cx="2640012" cy="1412875"/>
          </a:xfrm>
          <a:prstGeom prst="wedgeEllipseCallout">
            <a:avLst>
              <a:gd name="adj1" fmla="val -59649"/>
              <a:gd name="adj2" fmla="val 8939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/>
              <a:t>Původní ústav: závazek udržitelnost</a:t>
            </a:r>
            <a:endParaRPr lang="en-GB" altLang="cs-CZ" sz="2000" b="1"/>
          </a:p>
        </p:txBody>
      </p:sp>
      <p:sp>
        <p:nvSpPr>
          <p:cNvPr id="18" name="Oválný popisek 17"/>
          <p:cNvSpPr/>
          <p:nvPr/>
        </p:nvSpPr>
        <p:spPr>
          <a:xfrm>
            <a:off x="3025775" y="3140075"/>
            <a:ext cx="2841625" cy="1412875"/>
          </a:xfrm>
          <a:prstGeom prst="wedgeEllipseCallout">
            <a:avLst>
              <a:gd name="adj1" fmla="val 60030"/>
              <a:gd name="adj2" fmla="val 9545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/>
              <a:t>„Město předimenzované soc. službami“</a:t>
            </a:r>
            <a:endParaRPr lang="en-GB" altLang="cs-CZ" sz="2000" b="1"/>
          </a:p>
        </p:txBody>
      </p:sp>
      <p:sp>
        <p:nvSpPr>
          <p:cNvPr id="21" name="Obdélník 20"/>
          <p:cNvSpPr/>
          <p:nvPr/>
        </p:nvSpPr>
        <p:spPr>
          <a:xfrm>
            <a:off x="4572000" y="3175"/>
            <a:ext cx="4537075" cy="668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tx2"/>
                </a:solidFill>
              </a:rPr>
              <a:t>Co spojuje obce plánu B?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cs-CZ" sz="1800"/>
          </a:p>
        </p:txBody>
      </p:sp>
      <p:sp>
        <p:nvSpPr>
          <p:cNvPr id="22" name="Obdélník 21"/>
          <p:cNvSpPr/>
          <p:nvPr/>
        </p:nvSpPr>
        <p:spPr>
          <a:xfrm>
            <a:off x="4606925" y="836613"/>
            <a:ext cx="4537075" cy="792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 smtClean="0"/>
              <a:t>Otázka: </a:t>
            </a:r>
            <a:r>
              <a:rPr lang="cs-CZ" altLang="cs-CZ" sz="2000" b="1" i="1" dirty="0" smtClean="0"/>
              <a:t>Je </a:t>
            </a:r>
            <a:r>
              <a:rPr lang="cs-CZ" altLang="cs-CZ" sz="2000" b="1" i="1" dirty="0"/>
              <a:t>tam, nebo se buduje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i="1" dirty="0"/>
              <a:t>pobytová sociální </a:t>
            </a:r>
            <a:r>
              <a:rPr lang="cs-CZ" altLang="cs-CZ" sz="2000" b="1" i="1" dirty="0" smtClean="0"/>
              <a:t>služba?</a:t>
            </a:r>
            <a:endParaRPr lang="cs-CZ" altLang="cs-CZ" sz="2000" b="1" i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cs-CZ" sz="1800" dirty="0"/>
          </a:p>
        </p:txBody>
      </p:sp>
    </p:spTree>
    <p:extLst>
      <p:ext uri="{BB962C8B-B14F-4D97-AF65-F5344CB8AC3E}">
        <p14:creationId xmlns:p14="http://schemas.microsoft.com/office/powerpoint/2010/main" val="91265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2" grpId="0" animBg="1"/>
      <p:bldP spid="18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Tímto tempem DOZP skončí za 29 let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www.kvalitavpraxi.cz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8AC83-DE99-4CDB-9400-14404CF58C7A}" type="slidenum">
              <a:rPr lang="cs-CZ" smtClean="0"/>
              <a:t>13</a:t>
            </a:fld>
            <a:endParaRPr lang="cs-CZ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078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V čem je problém?</a:t>
            </a:r>
            <a:endParaRPr lang="en-GB" altLang="cs-CZ" smtClean="0"/>
          </a:p>
        </p:txBody>
      </p:sp>
      <p:sp>
        <p:nvSpPr>
          <p:cNvPr id="12291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Nedostupnost terénních služeb, zejm. osobní asistence a PSB</a:t>
            </a:r>
          </a:p>
          <a:p>
            <a:r>
              <a:rPr lang="cs-CZ" altLang="cs-CZ" dirty="0"/>
              <a:t>Propojenost bydlení a služeb zásadně omezuje volbu podle čl. 19</a:t>
            </a:r>
          </a:p>
          <a:p>
            <a:r>
              <a:rPr lang="cs-CZ" altLang="cs-CZ" dirty="0" smtClean="0"/>
              <a:t>Spoléháme se pouze na profesionální služby a nevyužíváme potenciál komunit</a:t>
            </a:r>
          </a:p>
          <a:p>
            <a:pPr lvl="1"/>
            <a:r>
              <a:rPr lang="cs-CZ" altLang="cs-CZ" dirty="0" smtClean="0"/>
              <a:t>Rodin (všechno nebo nic)</a:t>
            </a:r>
          </a:p>
          <a:p>
            <a:pPr lvl="1"/>
            <a:r>
              <a:rPr lang="cs-CZ" altLang="cs-CZ" dirty="0" smtClean="0"/>
              <a:t>Přátel, sousedů, zaměstnavatelů, občanských iniciativ…</a:t>
            </a:r>
          </a:p>
        </p:txBody>
      </p:sp>
    </p:spTree>
    <p:extLst>
      <p:ext uri="{BB962C8B-B14F-4D97-AF65-F5344CB8AC3E}">
        <p14:creationId xmlns:p14="http://schemas.microsoft.com/office/powerpoint/2010/main" val="209832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4930143"/>
            <a:ext cx="8229600" cy="1143000"/>
          </a:xfrm>
        </p:spPr>
        <p:txBody>
          <a:bodyPr/>
          <a:lstStyle/>
          <a:p>
            <a:r>
              <a:rPr lang="cs-CZ" dirty="0" smtClean="0"/>
              <a:t>www.kvalitavpraxi.cz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8AC83-DE99-4CDB-9400-14404CF58C7A}" type="slidenum">
              <a:rPr lang="cs-CZ" smtClean="0"/>
              <a:t>15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82" y="1268760"/>
            <a:ext cx="6059436" cy="30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5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Bářin příběh pro ilustraci problému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www.kvalitavpraxi.cz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8AC83-DE99-4CDB-9400-14404CF58C7A}" type="slidenum">
              <a:rPr lang="cs-CZ" smtClean="0"/>
              <a:t>2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14"/>
          <a:stretch/>
        </p:blipFill>
        <p:spPr>
          <a:xfrm>
            <a:off x="1576016" y="1772816"/>
            <a:ext cx="5796136" cy="329448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576016" y="5067300"/>
            <a:ext cx="5796136" cy="52322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</a:rPr>
              <a:t>46 let, </a:t>
            </a:r>
            <a:r>
              <a:rPr lang="cs-CZ" sz="2800" b="1" dirty="0" smtClean="0">
                <a:solidFill>
                  <a:schemeClr val="bg1"/>
                </a:solidFill>
              </a:rPr>
              <a:t>v </a:t>
            </a:r>
            <a:r>
              <a:rPr lang="cs-CZ" sz="2800" b="1" dirty="0">
                <a:solidFill>
                  <a:schemeClr val="bg1"/>
                </a:solidFill>
              </a:rPr>
              <a:t>ústavní </a:t>
            </a:r>
            <a:r>
              <a:rPr lang="cs-CZ" sz="2800" b="1" dirty="0" smtClean="0">
                <a:solidFill>
                  <a:schemeClr val="bg1"/>
                </a:solidFill>
              </a:rPr>
              <a:t>péči prožila 41 let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8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206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/>
              <a:t>2013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Ústav</a:t>
            </a:r>
            <a:r>
              <a:rPr lang="cs-CZ" dirty="0"/>
              <a:t>, kde </a:t>
            </a:r>
            <a:r>
              <a:rPr lang="cs-CZ" dirty="0" smtClean="0"/>
              <a:t>současně pracuje na DPP jako </a:t>
            </a:r>
            <a:r>
              <a:rPr lang="cs-CZ" dirty="0"/>
              <a:t>uklízečka,  jí poskytuje pouze ubytování a </a:t>
            </a:r>
            <a:r>
              <a:rPr lang="cs-CZ" dirty="0" smtClean="0"/>
              <a:t>stravu. Ostatní </a:t>
            </a:r>
            <a:r>
              <a:rPr lang="cs-CZ" dirty="0"/>
              <a:t>pomoc dostává od svých </a:t>
            </a:r>
            <a:r>
              <a:rPr lang="cs-CZ" dirty="0" smtClean="0"/>
              <a:t>přátel.</a:t>
            </a:r>
          </a:p>
          <a:p>
            <a:pPr marL="0" indent="0">
              <a:buNone/>
            </a:pPr>
            <a:r>
              <a:rPr lang="cs-CZ" dirty="0"/>
              <a:t>Nemá </a:t>
            </a:r>
            <a:r>
              <a:rPr lang="cs-CZ" dirty="0" smtClean="0"/>
              <a:t>platný OP ani průkaz ZTP, </a:t>
            </a:r>
            <a:r>
              <a:rPr lang="cs-CZ" dirty="0"/>
              <a:t>nikdo se nestará o její zdraví (7 dioptrií ale nemá brýle, prevence </a:t>
            </a:r>
            <a:r>
              <a:rPr lang="cs-CZ" dirty="0" smtClean="0"/>
              <a:t>není, …), </a:t>
            </a:r>
            <a:r>
              <a:rPr lang="cs-CZ" dirty="0"/>
              <a:t>nepořádek ve financích, </a:t>
            </a:r>
            <a:r>
              <a:rPr lang="cs-CZ" dirty="0" smtClean="0"/>
              <a:t>smlouva </a:t>
            </a:r>
            <a:r>
              <a:rPr lang="cs-CZ" dirty="0"/>
              <a:t>o </a:t>
            </a:r>
            <a:r>
              <a:rPr lang="cs-CZ" dirty="0" smtClean="0"/>
              <a:t>poskytování služeb je rovněž neplatná.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 smtClean="0"/>
              <a:t>8. 10.</a:t>
            </a:r>
            <a:r>
              <a:rPr lang="cs-CZ" dirty="0" smtClean="0"/>
              <a:t> Výkonem VO byla soudně pověřena obec.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 smtClean="0"/>
              <a:t>2. 12. </a:t>
            </a:r>
            <a:r>
              <a:rPr lang="cs-CZ" dirty="0" smtClean="0"/>
              <a:t>Nastupuje do místního sociálního podniku  jako dělnice v prádelně.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 smtClean="0"/>
              <a:t>18. 12. </a:t>
            </a:r>
            <a:r>
              <a:rPr lang="cs-CZ" dirty="0" smtClean="0"/>
              <a:t>Podává první žádost o přidělení obecního bytu. Chce opustit ústav.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www.kvalitavpraxi.cz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8AC83-DE99-4CDB-9400-14404CF58C7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18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206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 smtClean="0"/>
              <a:t>2014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 smtClean="0"/>
              <a:t>17. 1. </a:t>
            </a:r>
            <a:r>
              <a:rPr lang="cs-CZ" dirty="0" smtClean="0"/>
              <a:t>Vzniká </a:t>
            </a:r>
            <a:r>
              <a:rPr lang="cs-CZ" dirty="0"/>
              <a:t>opatrovnická rada na ochranu </a:t>
            </a:r>
            <a:r>
              <a:rPr lang="cs-CZ" dirty="0" smtClean="0"/>
              <a:t>Bářiných zájmů.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 smtClean="0"/>
              <a:t>28. 2. </a:t>
            </a:r>
            <a:r>
              <a:rPr lang="cs-CZ" i="1" dirty="0" smtClean="0"/>
              <a:t>Rutinní</a:t>
            </a:r>
            <a:r>
              <a:rPr lang="cs-CZ" dirty="0" smtClean="0"/>
              <a:t> </a:t>
            </a:r>
            <a:r>
              <a:rPr lang="cs-CZ" dirty="0"/>
              <a:t>pohovor </a:t>
            </a:r>
            <a:r>
              <a:rPr lang="cs-CZ" dirty="0" smtClean="0"/>
              <a:t>s psychiatričkou: </a:t>
            </a:r>
            <a:r>
              <a:rPr lang="cs-CZ" i="1" dirty="0" smtClean="0"/>
              <a:t>Vidím </a:t>
            </a:r>
            <a:r>
              <a:rPr lang="cs-CZ" i="1" dirty="0"/>
              <a:t>jako vhodné začlenit ji do chráněného </a:t>
            </a:r>
            <a:r>
              <a:rPr lang="cs-CZ" i="1" dirty="0" smtClean="0"/>
              <a:t>bydlení.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 smtClean="0"/>
              <a:t>28. 2. </a:t>
            </a:r>
            <a:r>
              <a:rPr lang="cs-CZ" dirty="0" smtClean="0"/>
              <a:t>VO trvá na tom, že Bářinu žádost o městský byt musí potvrdit soud.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 smtClean="0"/>
              <a:t>1. 4. </a:t>
            </a:r>
            <a:r>
              <a:rPr lang="cs-CZ" dirty="0" smtClean="0"/>
              <a:t>Vzniká </a:t>
            </a:r>
            <a:r>
              <a:rPr lang="cs-CZ" dirty="0"/>
              <a:t>plán podpory v každodenním životě </a:t>
            </a:r>
            <a:r>
              <a:rPr lang="cs-CZ" dirty="0" smtClean="0"/>
              <a:t>mimo ústav a s výhradním využitím </a:t>
            </a:r>
            <a:r>
              <a:rPr lang="cs-CZ" dirty="0"/>
              <a:t>pomoci </a:t>
            </a:r>
            <a:r>
              <a:rPr lang="cs-CZ" dirty="0" smtClean="0"/>
              <a:t>přátel.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 smtClean="0"/>
              <a:t>4. 4. </a:t>
            </a:r>
            <a:r>
              <a:rPr lang="cs-CZ" dirty="0" smtClean="0"/>
              <a:t>Psycholog: </a:t>
            </a:r>
            <a:r>
              <a:rPr lang="cs-CZ" i="1" dirty="0"/>
              <a:t>Jen když bude pod pravidelným dozorem, bude schopna začlenit se do </a:t>
            </a:r>
            <a:r>
              <a:rPr lang="cs-CZ" i="1" dirty="0" smtClean="0"/>
              <a:t>CHB</a:t>
            </a:r>
            <a:r>
              <a:rPr lang="cs-CZ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 smtClean="0"/>
              <a:t>12. 5. </a:t>
            </a:r>
            <a:r>
              <a:rPr lang="cs-CZ" dirty="0" smtClean="0"/>
              <a:t>Soud: </a:t>
            </a:r>
            <a:r>
              <a:rPr lang="cs-CZ" i="1" dirty="0" smtClean="0"/>
              <a:t>Soudu </a:t>
            </a:r>
            <a:r>
              <a:rPr lang="cs-CZ" i="1" dirty="0"/>
              <a:t>nenáleží žádost o byt </a:t>
            </a:r>
            <a:r>
              <a:rPr lang="cs-CZ" i="1" dirty="0" smtClean="0"/>
              <a:t>schvalovat</a:t>
            </a:r>
            <a:r>
              <a:rPr lang="cs-CZ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 smtClean="0"/>
              <a:t>5. 12. </a:t>
            </a:r>
            <a:r>
              <a:rPr lang="cs-CZ" dirty="0"/>
              <a:t>Soud zahájil </a:t>
            </a:r>
            <a:r>
              <a:rPr lang="cs-CZ" dirty="0" smtClean="0"/>
              <a:t>soudní </a:t>
            </a:r>
            <a:r>
              <a:rPr lang="cs-CZ" dirty="0"/>
              <a:t>řízení o </a:t>
            </a:r>
            <a:r>
              <a:rPr lang="cs-CZ" dirty="0" smtClean="0"/>
              <a:t>přezkoumání </a:t>
            </a:r>
            <a:r>
              <a:rPr lang="cs-CZ" dirty="0"/>
              <a:t>omezení svéprávnosti a </a:t>
            </a:r>
            <a:r>
              <a:rPr lang="cs-CZ" dirty="0" smtClean="0"/>
              <a:t>opatrovnictví.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8AC83-DE99-4CDB-9400-14404CF58C7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811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5973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2015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 smtClean="0"/>
              <a:t>21. 1.</a:t>
            </a:r>
            <a:r>
              <a:rPr lang="cs-CZ" dirty="0" smtClean="0"/>
              <a:t> Bára písemně zmocňuje svou zástupkyni pro řízení.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 smtClean="0"/>
              <a:t>10. 2. </a:t>
            </a:r>
            <a:r>
              <a:rPr lang="cs-CZ" dirty="0"/>
              <a:t>Pro potřeby </a:t>
            </a:r>
            <a:r>
              <a:rPr lang="cs-CZ" dirty="0" smtClean="0"/>
              <a:t>soudu </a:t>
            </a:r>
            <a:r>
              <a:rPr lang="cs-CZ" dirty="0"/>
              <a:t>byl aktualizován </a:t>
            </a:r>
            <a:r>
              <a:rPr lang="cs-CZ" dirty="0" smtClean="0"/>
              <a:t>individuální </a:t>
            </a:r>
            <a:r>
              <a:rPr lang="cs-CZ" dirty="0"/>
              <a:t>plán podpory v samostatném </a:t>
            </a:r>
            <a:r>
              <a:rPr lang="cs-CZ" dirty="0" smtClean="0"/>
              <a:t>životě s využitím přirozené podpory.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 smtClean="0"/>
              <a:t>16.3. </a:t>
            </a:r>
            <a:r>
              <a:rPr lang="cs-CZ" dirty="0" smtClean="0"/>
              <a:t>Soudu podán </a:t>
            </a:r>
            <a:r>
              <a:rPr lang="cs-CZ" i="1" dirty="0" smtClean="0"/>
              <a:t>Návrh </a:t>
            </a:r>
            <a:r>
              <a:rPr lang="cs-CZ" i="1" dirty="0"/>
              <a:t>na vrácení svéprávnosti a schválení smlouvy o nápomoci</a:t>
            </a:r>
            <a:r>
              <a:rPr lang="cs-CZ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 smtClean="0"/>
              <a:t>10. 4. </a:t>
            </a:r>
            <a:r>
              <a:rPr lang="cs-CZ" dirty="0" smtClean="0"/>
              <a:t>Na </a:t>
            </a:r>
            <a:r>
              <a:rPr lang="cs-CZ" dirty="0"/>
              <a:t>základě </a:t>
            </a:r>
            <a:r>
              <a:rPr lang="cs-CZ" dirty="0" smtClean="0"/>
              <a:t>žádných faktů dospěl </a:t>
            </a:r>
            <a:r>
              <a:rPr lang="cs-CZ" dirty="0"/>
              <a:t>soudní znalec </a:t>
            </a:r>
            <a:r>
              <a:rPr lang="cs-CZ" dirty="0" smtClean="0"/>
              <a:t>mj</a:t>
            </a:r>
            <a:r>
              <a:rPr lang="cs-CZ" dirty="0"/>
              <a:t>. k </a:t>
            </a:r>
            <a:r>
              <a:rPr lang="cs-CZ" dirty="0" smtClean="0"/>
              <a:t>závěru, </a:t>
            </a:r>
            <a:r>
              <a:rPr lang="cs-CZ" dirty="0"/>
              <a:t>že </a:t>
            </a:r>
            <a:r>
              <a:rPr lang="cs-CZ" dirty="0" smtClean="0"/>
              <a:t>Bára </a:t>
            </a:r>
            <a:r>
              <a:rPr lang="cs-CZ" i="1" dirty="0"/>
              <a:t>není schopna rozhodovat o vlastní léčbě a zásahu do své duševní a tělesné </a:t>
            </a:r>
            <a:r>
              <a:rPr lang="cs-CZ" i="1" dirty="0" smtClean="0"/>
              <a:t>integrity, </a:t>
            </a:r>
            <a:r>
              <a:rPr lang="cs-CZ" i="1" dirty="0"/>
              <a:t>v plné míře pochopit účel a důsledky manželství</a:t>
            </a:r>
            <a:r>
              <a:rPr lang="cs-CZ" dirty="0"/>
              <a:t> atd.</a:t>
            </a:r>
            <a:r>
              <a:rPr lang="cs-CZ" dirty="0" smtClean="0"/>
              <a:t> a </a:t>
            </a:r>
            <a:r>
              <a:rPr lang="cs-CZ" dirty="0"/>
              <a:t>doporučil </a:t>
            </a:r>
            <a:r>
              <a:rPr lang="cs-CZ" i="1" dirty="0"/>
              <a:t>samostatné nakládání s finančními prostředky do výše 400 Kč </a:t>
            </a:r>
            <a:r>
              <a:rPr lang="cs-CZ" i="1" dirty="0" smtClean="0"/>
              <a:t>týdně</a:t>
            </a:r>
            <a:r>
              <a:rPr lang="cs-CZ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 smtClean="0"/>
              <a:t>1. 7</a:t>
            </a:r>
            <a:r>
              <a:rPr lang="cs-CZ" dirty="0" smtClean="0"/>
              <a:t>. </a:t>
            </a:r>
            <a:r>
              <a:rPr lang="cs-CZ" dirty="0"/>
              <a:t>Bára </a:t>
            </a:r>
            <a:r>
              <a:rPr lang="cs-CZ" dirty="0" smtClean="0"/>
              <a:t>má byt, ale nemůže v něm bydlet, protože VO opět odmítá podepsat smlouvu. Byt pro ní nakonec pronajal jeden </a:t>
            </a:r>
            <a:r>
              <a:rPr lang="cs-CZ" dirty="0"/>
              <a:t>z </a:t>
            </a:r>
            <a:r>
              <a:rPr lang="cs-CZ" dirty="0" smtClean="0"/>
              <a:t>podpůrců, aby nepřišla o v pořadí už 3. výhodnou nabídku.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Soud stále není schopen sdělit, kdy začne projednávat Bářin případ. Podpůrci vstoupili do jednání s nejbližším CHB.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 smtClean="0"/>
              <a:t>23. 11.</a:t>
            </a:r>
            <a:r>
              <a:rPr lang="cs-CZ" dirty="0" smtClean="0"/>
              <a:t> Bára znovu podává žádost o obecní byt.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 smtClean="0"/>
              <a:t>Prosinec</a:t>
            </a:r>
            <a:r>
              <a:rPr lang="cs-CZ" dirty="0" smtClean="0"/>
              <a:t>: Bytová komise odmítá Bářinu žádost o byt s poukazem na psychiatrické a psychologické vyšetření předložené VO: má bydlet v CHB.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Troskotá úsilí dojednat pro Báru v obci službu PSB.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8AC83-DE99-4CDB-9400-14404CF58C7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63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206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2016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 smtClean="0"/>
              <a:t>Leden</a:t>
            </a:r>
            <a:r>
              <a:rPr lang="cs-CZ" dirty="0" smtClean="0"/>
              <a:t>: VO vypovídá smlouvu o </a:t>
            </a:r>
            <a:r>
              <a:rPr lang="cs-CZ" dirty="0"/>
              <a:t>poskytování služby v DOZP </a:t>
            </a:r>
            <a:r>
              <a:rPr lang="cs-CZ" dirty="0" smtClean="0"/>
              <a:t>k </a:t>
            </a:r>
            <a:r>
              <a:rPr lang="cs-CZ" dirty="0"/>
              <a:t>8. </a:t>
            </a:r>
            <a:r>
              <a:rPr lang="cs-CZ" dirty="0" smtClean="0"/>
              <a:t>únoru pod podmínkou, že Bára nastoupí do CHB.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 smtClean="0"/>
              <a:t>27. 1.</a:t>
            </a:r>
            <a:r>
              <a:rPr lang="cs-CZ" dirty="0" smtClean="0"/>
              <a:t> Proběhl soud: svéprávnost vrácena, </a:t>
            </a:r>
            <a:r>
              <a:rPr lang="cs-CZ" dirty="0"/>
              <a:t>schválena smlouva o </a:t>
            </a:r>
            <a:r>
              <a:rPr lang="cs-CZ" dirty="0" smtClean="0"/>
              <a:t>nápomoci. Všichni doufají, že se nikdo neodvolá.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 smtClean="0"/>
              <a:t>8. 2. </a:t>
            </a:r>
            <a:r>
              <a:rPr lang="cs-CZ" dirty="0" smtClean="0"/>
              <a:t>Bára opouští </a:t>
            </a:r>
            <a:r>
              <a:rPr lang="cs-CZ" dirty="0"/>
              <a:t>ústav </a:t>
            </a:r>
            <a:r>
              <a:rPr lang="cs-CZ" dirty="0" smtClean="0"/>
              <a:t>a </a:t>
            </a:r>
            <a:r>
              <a:rPr lang="cs-CZ" dirty="0"/>
              <a:t>potají </a:t>
            </a:r>
            <a:r>
              <a:rPr lang="cs-CZ" dirty="0" smtClean="0"/>
              <a:t>jde </a:t>
            </a:r>
            <a:r>
              <a:rPr lang="cs-CZ" dirty="0"/>
              <a:t>bydlet do svého </a:t>
            </a:r>
            <a:r>
              <a:rPr lang="cs-CZ" dirty="0" smtClean="0"/>
              <a:t>bytu (přejmenován </a:t>
            </a:r>
            <a:r>
              <a:rPr lang="cs-CZ" dirty="0"/>
              <a:t>na „</a:t>
            </a:r>
            <a:r>
              <a:rPr lang="cs-CZ" dirty="0" smtClean="0"/>
              <a:t>tréninkový“). Oficiálně žije </a:t>
            </a:r>
            <a:r>
              <a:rPr lang="cs-CZ" dirty="0"/>
              <a:t>u jedné z podpůrkyň</a:t>
            </a:r>
            <a:r>
              <a:rPr lang="cs-CZ" dirty="0" smtClean="0"/>
              <a:t>. VO stále odmítá podepsat nájemní smlouvu.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 smtClean="0"/>
              <a:t>16. 3.</a:t>
            </a:r>
            <a:r>
              <a:rPr lang="cs-CZ" dirty="0" smtClean="0"/>
              <a:t> </a:t>
            </a:r>
            <a:r>
              <a:rPr lang="cs-CZ" dirty="0"/>
              <a:t>Rozsudek </a:t>
            </a:r>
            <a:r>
              <a:rPr lang="cs-CZ" dirty="0" smtClean="0"/>
              <a:t>nabývá </a:t>
            </a:r>
            <a:r>
              <a:rPr lang="cs-CZ" dirty="0"/>
              <a:t>právní moci bez toho, že to soud, který jej vydal, jakkoli </a:t>
            </a:r>
            <a:r>
              <a:rPr lang="cs-CZ" dirty="0" smtClean="0"/>
              <a:t>zaznamenává.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 smtClean="0"/>
              <a:t>25. 3. </a:t>
            </a:r>
            <a:r>
              <a:rPr lang="cs-CZ" dirty="0" smtClean="0"/>
              <a:t>Barbora stále žije </a:t>
            </a:r>
            <a:r>
              <a:rPr lang="cs-CZ" dirty="0"/>
              <a:t>z </a:t>
            </a:r>
            <a:r>
              <a:rPr lang="cs-CZ" dirty="0" smtClean="0"/>
              <a:t>kapesného (400 Kč týdně) </a:t>
            </a:r>
            <a:r>
              <a:rPr lang="cs-CZ" dirty="0"/>
              <a:t>a z proplácených </a:t>
            </a:r>
            <a:r>
              <a:rPr lang="cs-CZ" dirty="0" smtClean="0"/>
              <a:t>účtenek. Nedostává ani </a:t>
            </a:r>
            <a:r>
              <a:rPr lang="cs-CZ" dirty="0" err="1" smtClean="0"/>
              <a:t>PnP</a:t>
            </a:r>
            <a:r>
              <a:rPr lang="cs-CZ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 smtClean="0"/>
              <a:t>6. 4. </a:t>
            </a:r>
            <a:r>
              <a:rPr lang="cs-CZ" dirty="0" smtClean="0"/>
              <a:t>Na soudu se vyměňuje podlaha, takže stále není možno zjistit, zda už rozsudek nabyl právní moci.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 smtClean="0"/>
              <a:t>25. 4. </a:t>
            </a:r>
            <a:r>
              <a:rPr lang="cs-CZ" dirty="0" smtClean="0"/>
              <a:t>Obec informuje OR o datu nabytí právní moci rozsudku.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 smtClean="0"/>
              <a:t>Bára je konečně svobodná a slaví.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www.kvalitavpraxi.cz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8AC83-DE99-4CDB-9400-14404CF58C7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49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sah 2"/>
          <p:cNvSpPr>
            <a:spLocks noGrp="1"/>
          </p:cNvSpPr>
          <p:nvPr>
            <p:ph idx="1"/>
          </p:nvPr>
        </p:nvSpPr>
        <p:spPr>
          <a:xfrm>
            <a:off x="539750" y="968375"/>
            <a:ext cx="4248150" cy="4764088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cs-CZ" altLang="cs-CZ" sz="2200" i="1" dirty="0" smtClean="0"/>
              <a:t>Jestliže vnímám </a:t>
            </a:r>
            <a:endParaRPr lang="cs-CZ" altLang="cs-CZ" sz="2200" i="1" dirty="0" smtClean="0"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cs-CZ" altLang="cs-CZ" sz="2200" i="1" dirty="0" smtClean="0"/>
              <a:t>člověka v ústavu </a:t>
            </a:r>
            <a:endParaRPr lang="cs-CZ" altLang="cs-CZ" sz="2200" i="1" dirty="0" smtClean="0"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cs-CZ" altLang="cs-CZ" sz="2200" i="1" dirty="0" smtClean="0"/>
              <a:t>ne jako svěřence, </a:t>
            </a:r>
            <a:endParaRPr lang="cs-CZ" altLang="cs-CZ" sz="2200" i="1" dirty="0" smtClean="0"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cs-CZ" altLang="cs-CZ" sz="2200" i="1" dirty="0" smtClean="0"/>
              <a:t>ale jako spoluobčana, zhrozím se, </a:t>
            </a:r>
            <a:endParaRPr lang="cs-CZ" altLang="cs-CZ" sz="2200" i="1" dirty="0" smtClean="0"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cs-CZ" altLang="cs-CZ" sz="2200" i="1" dirty="0" smtClean="0"/>
              <a:t>jak málo </a:t>
            </a:r>
            <a:endParaRPr lang="cs-CZ" altLang="cs-CZ" sz="2200" i="1" dirty="0" smtClean="0"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cs-CZ" altLang="cs-CZ" sz="2200" i="1" dirty="0" smtClean="0"/>
              <a:t>spoluobčanské solidarity </a:t>
            </a:r>
            <a:endParaRPr lang="cs-CZ" altLang="cs-CZ" sz="2200" i="1" dirty="0" smtClean="0"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cs-CZ" altLang="cs-CZ" sz="2200" i="1" dirty="0" smtClean="0"/>
              <a:t>a jak málo občanských práv se mu dostává. </a:t>
            </a:r>
            <a:endParaRPr lang="cs-CZ" altLang="cs-CZ" sz="2200" i="1" dirty="0" smtClean="0"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cs-CZ" altLang="cs-CZ" sz="2200" i="1" dirty="0" smtClean="0"/>
              <a:t>… Teprve tento údiv </a:t>
            </a:r>
            <a:endParaRPr lang="cs-CZ" altLang="cs-CZ" sz="2200" i="1" dirty="0" smtClean="0"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cs-CZ" altLang="cs-CZ" sz="2200" i="1" dirty="0" smtClean="0"/>
              <a:t>je skutečným motorem transformace.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cs-CZ" altLang="cs-CZ" sz="2200" i="1" dirty="0" smtClean="0"/>
              <a:t>Nestanu-li v tomto údivu, </a:t>
            </a:r>
            <a:endParaRPr lang="cs-CZ" altLang="cs-CZ" sz="2200" i="1" dirty="0" smtClean="0"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cs-CZ" altLang="cs-CZ" sz="2200" i="1" dirty="0" smtClean="0"/>
              <a:t>nic nepochopím.</a:t>
            </a:r>
            <a:endParaRPr lang="en-GB" altLang="cs-CZ" sz="2200" i="1" dirty="0" smtClean="0"/>
          </a:p>
        </p:txBody>
      </p:sp>
      <p:grpSp>
        <p:nvGrpSpPr>
          <p:cNvPr id="2" name="Skupina 1"/>
          <p:cNvGrpSpPr/>
          <p:nvPr/>
        </p:nvGrpSpPr>
        <p:grpSpPr>
          <a:xfrm>
            <a:off x="5003800" y="692696"/>
            <a:ext cx="3543300" cy="5409312"/>
            <a:chOff x="5003800" y="692696"/>
            <a:chExt cx="3543300" cy="5409312"/>
          </a:xfrm>
        </p:grpSpPr>
        <p:pic>
          <p:nvPicPr>
            <p:cNvPr id="6147" name="Zástupný symbol pro obsah 7" descr="cháb2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692696"/>
              <a:ext cx="3543300" cy="519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ovéPole 5"/>
            <p:cNvSpPr txBox="1">
              <a:spLocks noChangeArrowheads="1"/>
            </p:cNvSpPr>
            <p:nvPr/>
          </p:nvSpPr>
          <p:spPr bwMode="auto">
            <a:xfrm>
              <a:off x="5032672" y="5517233"/>
              <a:ext cx="3499768" cy="58477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3200" b="1" dirty="0">
                  <a:solidFill>
                    <a:srgbClr val="FF0000"/>
                  </a:solidFill>
                </a:rPr>
                <a:t>Milan Cháb, 1995</a:t>
              </a:r>
              <a:endParaRPr lang="en-GB" altLang="cs-CZ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492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Čl. 19 Úmluvy: Nezávislý způsob života a zapojení do společnosti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Stát zajistí, aby</a:t>
            </a:r>
          </a:p>
          <a:p>
            <a:pPr lvl="1"/>
            <a:r>
              <a:rPr lang="cs-CZ" dirty="0" smtClean="0"/>
              <a:t>lidé </a:t>
            </a:r>
            <a:r>
              <a:rPr lang="cs-CZ" dirty="0"/>
              <a:t>měli „</a:t>
            </a:r>
            <a:r>
              <a:rPr lang="cs-CZ" b="1" i="1" dirty="0"/>
              <a:t>možnost si zvolit</a:t>
            </a:r>
            <a:r>
              <a:rPr lang="cs-CZ" i="1" dirty="0"/>
              <a:t>, na rovnoprávném základě s ostatními, </a:t>
            </a:r>
            <a:r>
              <a:rPr lang="cs-CZ" b="1" i="1" dirty="0" smtClean="0"/>
              <a:t>místo pobytu, kde a s kým budou žít </a:t>
            </a:r>
            <a:r>
              <a:rPr lang="cs-CZ" i="1" dirty="0" smtClean="0"/>
              <a:t>a </a:t>
            </a:r>
            <a:r>
              <a:rPr lang="cs-CZ" i="1" dirty="0"/>
              <a:t>nebyly nuceny žít ve </a:t>
            </a:r>
            <a:r>
              <a:rPr lang="cs-CZ" b="1" i="1" dirty="0"/>
              <a:t>specifickém </a:t>
            </a:r>
            <a:r>
              <a:rPr lang="cs-CZ" b="1" i="1" dirty="0" smtClean="0"/>
              <a:t>prostředí</a:t>
            </a:r>
            <a:r>
              <a:rPr lang="cs-CZ" i="1" dirty="0" smtClean="0"/>
              <a:t>.“</a:t>
            </a:r>
            <a:endParaRPr lang="cs-CZ" dirty="0" smtClean="0"/>
          </a:p>
          <a:p>
            <a:pPr lvl="1"/>
            <a:r>
              <a:rPr lang="cs-CZ" dirty="0"/>
              <a:t>lidé měli </a:t>
            </a:r>
            <a:r>
              <a:rPr lang="cs-CZ" i="1" dirty="0" smtClean="0"/>
              <a:t>„</a:t>
            </a:r>
            <a:r>
              <a:rPr lang="cs-CZ" b="1" i="1" dirty="0" smtClean="0"/>
              <a:t>přístup </a:t>
            </a:r>
            <a:r>
              <a:rPr lang="cs-CZ" b="1" i="1" dirty="0"/>
              <a:t>ke službám </a:t>
            </a:r>
            <a:r>
              <a:rPr lang="cs-CZ" i="1" dirty="0"/>
              <a:t>poskytovaným </a:t>
            </a:r>
            <a:r>
              <a:rPr lang="cs-CZ" b="1" i="1" dirty="0"/>
              <a:t>v domácím prostředí</a:t>
            </a:r>
            <a:r>
              <a:rPr lang="cs-CZ" i="1" dirty="0"/>
              <a:t>, rezidenčním službám a dalším </a:t>
            </a:r>
            <a:r>
              <a:rPr lang="cs-CZ" b="1" i="1" dirty="0"/>
              <a:t>podpůrným komunitním službám</a:t>
            </a:r>
            <a:r>
              <a:rPr lang="cs-CZ" i="1" dirty="0"/>
              <a:t>, včetně </a:t>
            </a:r>
            <a:r>
              <a:rPr lang="cs-CZ" b="1" i="1" dirty="0"/>
              <a:t>osobní </a:t>
            </a:r>
            <a:r>
              <a:rPr lang="cs-CZ" b="1" i="1" dirty="0" smtClean="0"/>
              <a:t>asistence</a:t>
            </a:r>
            <a:r>
              <a:rPr lang="cs-CZ" i="1" dirty="0" smtClean="0"/>
              <a:t>“</a:t>
            </a:r>
          </a:p>
          <a:p>
            <a:pPr lvl="1"/>
            <a:r>
              <a:rPr lang="cs-CZ" i="1" dirty="0" smtClean="0"/>
              <a:t>„komunitní </a:t>
            </a:r>
            <a:r>
              <a:rPr lang="cs-CZ" b="1" i="1" dirty="0"/>
              <a:t>služby a zařízení určená široké veřejnosti</a:t>
            </a:r>
            <a:r>
              <a:rPr lang="cs-CZ" i="1" dirty="0"/>
              <a:t> </a:t>
            </a:r>
            <a:r>
              <a:rPr lang="cs-CZ" b="1" i="1" dirty="0"/>
              <a:t>byly </a:t>
            </a:r>
            <a:r>
              <a:rPr lang="cs-CZ" b="1" i="1" dirty="0" smtClean="0"/>
              <a:t>přístupné </a:t>
            </a:r>
            <a:r>
              <a:rPr lang="cs-CZ" i="1" dirty="0"/>
              <a:t>na rovnoprávném základě s </a:t>
            </a:r>
            <a:r>
              <a:rPr lang="cs-CZ" i="1" dirty="0" smtClean="0"/>
              <a:t>ostatními“</a:t>
            </a:r>
            <a:endParaRPr lang="cs-CZ" i="1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www.kvalitavpraxi.cz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8AC83-DE99-4CDB-9400-14404CF58C7A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22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Realizace volby podle odst. a) čl. 19 je podmíněna naplněním článku 12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„Státy uznávají …, že osoby </a:t>
            </a:r>
            <a:r>
              <a:rPr lang="cs-CZ" i="1" dirty="0"/>
              <a:t>se zdravotním postižením mají, na rovnoprávném základě s ostatními, </a:t>
            </a:r>
            <a:r>
              <a:rPr lang="cs-CZ" b="1" i="1" dirty="0"/>
              <a:t>právní způsobilost ve všech oblastech </a:t>
            </a:r>
            <a:r>
              <a:rPr lang="cs-CZ" b="1" i="1" dirty="0" smtClean="0"/>
              <a:t>života</a:t>
            </a:r>
            <a:r>
              <a:rPr lang="cs-CZ" i="1" dirty="0" smtClean="0"/>
              <a:t>“</a:t>
            </a:r>
          </a:p>
          <a:p>
            <a:r>
              <a:rPr lang="cs-CZ" dirty="0" smtClean="0"/>
              <a:t>Státy „</a:t>
            </a:r>
            <a:r>
              <a:rPr lang="cs-CZ" i="1" dirty="0" smtClean="0"/>
              <a:t>přijmou </a:t>
            </a:r>
            <a:r>
              <a:rPr lang="cs-CZ" i="1" dirty="0"/>
              <a:t>odpovídající </a:t>
            </a:r>
            <a:r>
              <a:rPr lang="cs-CZ" i="1" dirty="0" smtClean="0"/>
              <a:t>opatření“</a:t>
            </a:r>
            <a:r>
              <a:rPr lang="cs-CZ" dirty="0" smtClean="0"/>
              <a:t>, aby lidé měli </a:t>
            </a:r>
            <a:r>
              <a:rPr lang="cs-CZ" i="1" dirty="0" smtClean="0"/>
              <a:t>„</a:t>
            </a:r>
            <a:r>
              <a:rPr lang="cs-CZ" b="1" i="1" dirty="0" smtClean="0"/>
              <a:t>přístup </a:t>
            </a:r>
            <a:r>
              <a:rPr lang="cs-CZ" b="1" i="1" dirty="0"/>
              <a:t>k asistenci, kterou mohou pro uplatnění této právní způsobilosti </a:t>
            </a:r>
            <a:r>
              <a:rPr lang="cs-CZ" b="1" i="1" dirty="0" smtClean="0"/>
              <a:t>potřebovat</a:t>
            </a:r>
            <a:r>
              <a:rPr lang="cs-CZ" i="1" dirty="0" smtClean="0"/>
              <a:t>“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www.kvalitavpraxi.cz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8AC83-DE99-4CDB-9400-14404CF58C7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54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816DF88254C3545B59238D8405B05E1" ma:contentTypeVersion="0" ma:contentTypeDescription="Vytvoří nový dokument" ma:contentTypeScope="" ma:versionID="220e0d60ca7a86da2f33b822306a576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91e2fbbf3efe6f5ad217f05f8c142f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3A8DBC-4BE2-4DE9-AD9C-9B6187BFF9DC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EDAB601-20C9-4DCB-92E2-548BCDDBC9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561BC26-E88C-4BD3-9C5E-E322E344E1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2174</TotalTime>
  <Words>731</Words>
  <Application>Microsoft Office PowerPoint</Application>
  <PresentationFormat>Předvádění na obrazovce (4:3)</PresentationFormat>
  <Paragraphs>149</Paragraphs>
  <Slides>15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Zajištění nezávislého života lidí s postižením</vt:lpstr>
      <vt:lpstr>Bářin příběh pro ilustraci problému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Čl. 19 Úmluvy: Nezávislý způsob života a zapojení do společnosti</vt:lpstr>
      <vt:lpstr>Realizace volby podle odst. a) čl. 19 je podmíněna naplněním článku 12</vt:lpstr>
      <vt:lpstr>Transformační projekty v ČR: 95 lidí se rozhodlo odejít z ústavu</vt:lpstr>
      <vt:lpstr>Podle čeho se u 31 lidí rozhodlo o novém místě pro život?</vt:lpstr>
      <vt:lpstr>  Plán A: zaměřený na člověka  Plán B: plán (ne)transformační</vt:lpstr>
      <vt:lpstr>Tímto tempem DOZP skončí za 29 let</vt:lpstr>
      <vt:lpstr>V čem je problém?</vt:lpstr>
      <vt:lpstr>www.kvalitavpraxi.cz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práce na obcích případová práce</dc:title>
  <dc:creator>Milena</dc:creator>
  <cp:lastModifiedBy>Černostová Dana Mgr. (MPSV)</cp:lastModifiedBy>
  <cp:revision>139</cp:revision>
  <cp:lastPrinted>2011-09-12T14:08:53Z</cp:lastPrinted>
  <dcterms:created xsi:type="dcterms:W3CDTF">2011-08-24T18:39:19Z</dcterms:created>
  <dcterms:modified xsi:type="dcterms:W3CDTF">2016-05-31T14:40:26Z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0x010100E816DF88254C3545B59238D8405B05E1</vt:lpwstr>
  </property>
</Properties>
</file>