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28"/>
  </p:notesMasterIdLst>
  <p:handoutMasterIdLst>
    <p:handoutMasterId r:id="rId29"/>
  </p:handoutMasterIdLst>
  <p:sldIdLst>
    <p:sldId id="256" r:id="rId5"/>
    <p:sldId id="422" r:id="rId6"/>
    <p:sldId id="423" r:id="rId7"/>
    <p:sldId id="424" r:id="rId8"/>
    <p:sldId id="360" r:id="rId9"/>
    <p:sldId id="494" r:id="rId10"/>
    <p:sldId id="495" r:id="rId11"/>
    <p:sldId id="496" r:id="rId12"/>
    <p:sldId id="497" r:id="rId13"/>
    <p:sldId id="498" r:id="rId14"/>
    <p:sldId id="499" r:id="rId15"/>
    <p:sldId id="500" r:id="rId16"/>
    <p:sldId id="501" r:id="rId17"/>
    <p:sldId id="502" r:id="rId18"/>
    <p:sldId id="503" r:id="rId19"/>
    <p:sldId id="504" r:id="rId20"/>
    <p:sldId id="507" r:id="rId21"/>
    <p:sldId id="509" r:id="rId22"/>
    <p:sldId id="510" r:id="rId23"/>
    <p:sldId id="511" r:id="rId24"/>
    <p:sldId id="505" r:id="rId25"/>
    <p:sldId id="506" r:id="rId26"/>
    <p:sldId id="476" r:id="rId27"/>
  </p:sldIdLst>
  <p:sldSz cx="9144000" cy="6858000" type="screen4x3"/>
  <p:notesSz cx="666273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ilímová" initials="Vilímová" lastIdx="3" clrIdx="0"/>
  <p:cmAuthor id="1" name="Ondřej Pešek" initials="O.P." lastIdx="1" clrIdx="1"/>
  <p:cmAuthor id="2" name="Jakub Horáček" initials="JH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884" autoAdjust="0"/>
  </p:normalViewPr>
  <p:slideViewPr>
    <p:cSldViewPr snapToGrid="0" snapToObjects="1">
      <p:cViewPr varScale="1">
        <p:scale>
          <a:sx n="106" d="100"/>
          <a:sy n="106" d="100"/>
        </p:scale>
        <p:origin x="-1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401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894399-29F8-8341-87CE-45A59C8F3470}" type="datetimeFigureOut">
              <a:rPr lang="en-US" smtClean="0"/>
              <a:t>6/8/2016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401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D01622-6527-A840-93D2-B71E71D7D9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8815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401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F2CD4-E069-445A-BD66-BB3668602FA3}" type="datetimeFigureOut">
              <a:rPr lang="cs-CZ" smtClean="0"/>
              <a:t>8.6.2016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0900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274" y="4715153"/>
            <a:ext cx="533019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401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51D7E5-5FFD-4EA7-AFB2-230C5652B0C9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4326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1D7E5-5FFD-4EA7-AFB2-230C5652B0C9}" type="slidenum">
              <a:rPr lang="cs-CZ" smtClean="0">
                <a:solidFill>
                  <a:prstClr val="black"/>
                </a:solidFill>
              </a:rPr>
              <a:pPr/>
              <a:t>16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547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subtitle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338FF-0785-4D1E-B4F7-AAF5C78FE1B9}" type="datetime1">
              <a:rPr lang="en-US" smtClean="0"/>
              <a:t>6/8/2016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228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DF8D-1A21-4207-8344-98009AC74408}" type="datetime1">
              <a:rPr lang="en-US" smtClean="0"/>
              <a:t>6/8/2016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207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AAB08-B98E-494D-8695-CD0D6908EEBE}" type="datetime1">
              <a:rPr lang="en-US" smtClean="0"/>
              <a:t>6/8/2016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211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31E0B-09EB-4B23-8CB4-012DB8280E8C}" type="datetime1">
              <a:rPr lang="en-US" smtClean="0"/>
              <a:t>6/8/2016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272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1722B-C8A6-4F26-98C2-2711F8316617}" type="datetime1">
              <a:rPr lang="en-US" smtClean="0"/>
              <a:t>6/8/2016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33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F317A-478C-4AB8-803B-06EF6332AC25}" type="datetime1">
              <a:rPr lang="en-US" smtClean="0"/>
              <a:t>6/8/2016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168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BBAEC-231C-4E11-ABD3-F40A18471A7D}" type="datetime1">
              <a:rPr lang="en-US" smtClean="0"/>
              <a:t>6/8/2016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879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16B57-9745-43DE-BBE5-02952112AEFB}" type="datetime1">
              <a:rPr lang="en-US" smtClean="0"/>
              <a:t>6/8/2016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455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3D7B1-375D-4904-A97E-7B86949F9F49}" type="datetime1">
              <a:rPr lang="en-US" smtClean="0"/>
              <a:t>6/8/2016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914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1F3BF-8806-488D-87CD-784340495BA0}" type="datetime1">
              <a:rPr lang="en-US" smtClean="0"/>
              <a:t>6/8/2016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50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682A2-9588-4CBA-8A28-30801B018F84}" type="datetime1">
              <a:rPr lang="en-US" smtClean="0"/>
              <a:t>6/8/2016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070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yriad Pro"/>
              </a:defRPr>
            </a:lvl1pPr>
          </a:lstStyle>
          <a:p>
            <a:fld id="{AFE7CCC1-085E-40CF-AE75-DEE90DDCB794}" type="datetime1">
              <a:rPr lang="en-US" smtClean="0"/>
              <a:t>6/8/2016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latin typeface="Myriad Pro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yriad Pro"/>
              </a:defRPr>
            </a:lvl1pPr>
          </a:lstStyle>
          <a:p>
            <a:fld id="{CA6B5227-2C6F-B94D-9D8F-826F917070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141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3500" b="1" i="0" kern="1200" cap="all">
          <a:solidFill>
            <a:schemeClr val="tx1"/>
          </a:solidFill>
          <a:latin typeface="Myriad Pro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Myriad Pro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Myriad Pro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Myriad Pro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Myriad Pro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Myriad Pro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dotaceeu.cz/irop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dotaceeu.cz/iro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dotaceeu.cz/IRO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1" y="1447800"/>
            <a:ext cx="8543924" cy="3227077"/>
          </a:xfrm>
        </p:spPr>
        <p:txBody>
          <a:bodyPr/>
          <a:lstStyle/>
          <a:p>
            <a:pPr algn="l">
              <a:lnSpc>
                <a:spcPct val="107000"/>
              </a:lnSpc>
            </a:pP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>„DEINSTITUCIONALIZACE </a:t>
            </a:r>
            <a:r>
              <a:rPr lang="cs-CZ" sz="3200" dirty="0"/>
              <a:t>SOCIÁLNÍCH SLUŽEB ZA ÚČELEM SOCIÁLNÍHO </a:t>
            </a:r>
            <a:r>
              <a:rPr lang="cs-CZ" sz="3200" dirty="0" smtClean="0"/>
              <a:t>ZAČLEŇOVÁNÍ v IROP“</a:t>
            </a:r>
            <a:endParaRPr lang="cs-CZ" sz="3200" dirty="0">
              <a:solidFill>
                <a:srgbClr val="000000"/>
              </a:solidFill>
              <a:latin typeface="Myriad Pro Black"/>
              <a:cs typeface="Myriad Pro Blac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8591" y="4551295"/>
            <a:ext cx="6400800" cy="1083961"/>
          </a:xfrm>
        </p:spPr>
        <p:txBody>
          <a:bodyPr>
            <a:normAutofit/>
          </a:bodyPr>
          <a:lstStyle/>
          <a:p>
            <a:pPr algn="l"/>
            <a:r>
              <a:rPr lang="cs-CZ" sz="2200" b="1" dirty="0">
                <a:solidFill>
                  <a:srgbClr val="000000"/>
                </a:solidFill>
                <a:cs typeface="Myriad Pro"/>
              </a:rPr>
              <a:t>2</a:t>
            </a:r>
            <a:r>
              <a:rPr lang="cs-CZ" sz="2200" b="1" dirty="0" smtClean="0">
                <a:solidFill>
                  <a:srgbClr val="000000"/>
                </a:solidFill>
                <a:cs typeface="Myriad Pro"/>
              </a:rPr>
              <a:t>. 6. 2016                                             </a:t>
            </a:r>
            <a:r>
              <a:rPr lang="cs-CZ" sz="2200" b="1" dirty="0" smtClean="0">
                <a:solidFill>
                  <a:srgbClr val="000000"/>
                </a:solidFill>
                <a:latin typeface="Myriad Pro"/>
                <a:cs typeface="Myriad Pro"/>
              </a:rPr>
              <a:t>PRAHA</a:t>
            </a:r>
            <a:endParaRPr lang="en-US" b="1" dirty="0">
              <a:latin typeface="Myriad Pro"/>
              <a:cs typeface="Myriad Pro"/>
            </a:endParaRPr>
          </a:p>
        </p:txBody>
      </p:sp>
      <p:pic>
        <p:nvPicPr>
          <p:cNvPr id="2050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686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" y="58522"/>
            <a:ext cx="9137469" cy="1155801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2400" dirty="0" smtClean="0">
                <a:solidFill>
                  <a:prstClr val="black"/>
                </a:solidFill>
              </a:rPr>
              <a:t>výzva </a:t>
            </a:r>
            <a:r>
              <a:rPr lang="cs-CZ" sz="2400" dirty="0">
                <a:solidFill>
                  <a:prstClr val="black"/>
                </a:solidFill>
              </a:rPr>
              <a:t>IROP – </a:t>
            </a:r>
            <a:r>
              <a:rPr lang="cs-CZ" sz="2400" dirty="0" err="1">
                <a:solidFill>
                  <a:prstClr val="black"/>
                </a:solidFill>
              </a:rPr>
              <a:t>DEInstitucionalizace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6224"/>
            <a:ext cx="8229600" cy="4893868"/>
          </a:xfrm>
        </p:spPr>
        <p:txBody>
          <a:bodyPr>
            <a:noAutofit/>
          </a:bodyPr>
          <a:lstStyle/>
          <a:p>
            <a:pPr marL="0" indent="0" algn="just">
              <a:spcAft>
                <a:spcPts val="1000"/>
              </a:spcAft>
              <a:buNone/>
            </a:pPr>
            <a:r>
              <a:rPr lang="cs-CZ" sz="1200" b="1" dirty="0">
                <a:ea typeface="MS Mincho"/>
                <a:cs typeface="Times New Roman"/>
              </a:rPr>
              <a:t>Podporované hlavní aktivity projektu</a:t>
            </a:r>
            <a:endParaRPr lang="cs-CZ" sz="1200" dirty="0">
              <a:ea typeface="MS Mincho"/>
              <a:cs typeface="Times New Roman"/>
            </a:endParaRPr>
          </a:p>
          <a:p>
            <a:pPr algn="just"/>
            <a:r>
              <a:rPr lang="cs-CZ" sz="1200" dirty="0">
                <a:ea typeface="MS Mincho"/>
                <a:cs typeface="Times New Roman"/>
              </a:rPr>
              <a:t>v</a:t>
            </a:r>
            <a:r>
              <a:rPr lang="cs-CZ" sz="1200" dirty="0" smtClean="0">
                <a:ea typeface="MS Mincho"/>
                <a:cs typeface="Times New Roman"/>
              </a:rPr>
              <a:t>ýstavba nemovitostí (domů, bytů)</a:t>
            </a:r>
          </a:p>
          <a:p>
            <a:pPr algn="just"/>
            <a:r>
              <a:rPr lang="cs-CZ" sz="1200" dirty="0" smtClean="0">
                <a:ea typeface="MS Mincho"/>
                <a:cs typeface="Times New Roman"/>
              </a:rPr>
              <a:t>nákup </a:t>
            </a:r>
            <a:r>
              <a:rPr lang="cs-CZ" sz="1200" dirty="0">
                <a:ea typeface="MS Mincho"/>
                <a:cs typeface="Times New Roman"/>
              </a:rPr>
              <a:t>nemovitostí </a:t>
            </a:r>
            <a:r>
              <a:rPr lang="cs-CZ" sz="1200" dirty="0" smtClean="0">
                <a:ea typeface="MS Mincho"/>
                <a:cs typeface="Times New Roman"/>
              </a:rPr>
              <a:t>(domů</a:t>
            </a:r>
            <a:r>
              <a:rPr lang="cs-CZ" sz="1200" dirty="0">
                <a:ea typeface="MS Mincho"/>
                <a:cs typeface="Times New Roman"/>
              </a:rPr>
              <a:t>, bytů),</a:t>
            </a:r>
          </a:p>
          <a:p>
            <a:pPr algn="just"/>
            <a:r>
              <a:rPr lang="cs-CZ" sz="1200" dirty="0">
                <a:ea typeface="MS Mincho"/>
                <a:cs typeface="Times New Roman"/>
              </a:rPr>
              <a:t>rekonstrukce a úpravy objektu, který splňuje kritéria sociálních služeb komunitního charakteru a kritéria transformace a </a:t>
            </a:r>
            <a:r>
              <a:rPr lang="cs-CZ" sz="1200" dirty="0" err="1">
                <a:ea typeface="MS Mincho"/>
                <a:cs typeface="Times New Roman"/>
              </a:rPr>
              <a:t>deinstitucionalizace</a:t>
            </a:r>
            <a:r>
              <a:rPr lang="cs-CZ" sz="1200" dirty="0">
                <a:ea typeface="MS Mincho"/>
                <a:cs typeface="Times New Roman"/>
              </a:rPr>
              <a:t>,</a:t>
            </a:r>
          </a:p>
          <a:p>
            <a:pPr algn="just"/>
            <a:r>
              <a:rPr lang="cs-CZ" sz="1200" dirty="0">
                <a:ea typeface="MS Mincho"/>
                <a:cs typeface="Times New Roman"/>
              </a:rPr>
              <a:t>pořízení </a:t>
            </a:r>
            <a:r>
              <a:rPr lang="cs-CZ" sz="1200" dirty="0" smtClean="0">
                <a:ea typeface="MS Mincho"/>
                <a:cs typeface="Times New Roman"/>
              </a:rPr>
              <a:t>vybavení </a:t>
            </a:r>
            <a:endParaRPr lang="cs-CZ" sz="1200" dirty="0">
              <a:ea typeface="MS Mincho"/>
              <a:cs typeface="Times New Roman"/>
            </a:endParaRPr>
          </a:p>
          <a:p>
            <a:pPr marL="114300" indent="0" algn="just">
              <a:spcAft>
                <a:spcPts val="0"/>
              </a:spcAft>
              <a:buNone/>
            </a:pPr>
            <a:endParaRPr lang="cs-CZ" sz="1200" b="1" dirty="0" smtClean="0">
              <a:ea typeface="MS Mincho"/>
              <a:cs typeface="Times New Roman"/>
            </a:endParaRPr>
          </a:p>
          <a:p>
            <a:pPr marL="114300" indent="0" algn="just">
              <a:spcAft>
                <a:spcPts val="0"/>
              </a:spcAft>
              <a:buNone/>
            </a:pPr>
            <a:r>
              <a:rPr lang="cs-CZ" sz="1200" b="1" dirty="0" smtClean="0">
                <a:ea typeface="MS Mincho"/>
                <a:cs typeface="Times New Roman"/>
              </a:rPr>
              <a:t>Podporované </a:t>
            </a:r>
            <a:r>
              <a:rPr lang="cs-CZ" sz="1200" b="1" dirty="0">
                <a:ea typeface="MS Mincho"/>
                <a:cs typeface="Times New Roman"/>
              </a:rPr>
              <a:t>vedlejší aktivity projektu </a:t>
            </a:r>
            <a:endParaRPr lang="cs-CZ" sz="1200" dirty="0">
              <a:ea typeface="MS Mincho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cs-CZ" sz="1200" b="1" dirty="0">
                <a:ea typeface="MS Mincho"/>
                <a:cs typeface="Times New Roman"/>
              </a:rPr>
              <a:t> </a:t>
            </a:r>
            <a:endParaRPr lang="cs-CZ" sz="1200" dirty="0">
              <a:ea typeface="MS Mincho"/>
              <a:cs typeface="Times New Roman"/>
            </a:endParaRPr>
          </a:p>
          <a:p>
            <a:pPr algn="just"/>
            <a:r>
              <a:rPr lang="cs-CZ" sz="1200" dirty="0">
                <a:ea typeface="MS Mincho"/>
                <a:cs typeface="Times New Roman"/>
              </a:rPr>
              <a:t>demolice původního objektu, ve kterém probíhala ústavní péče před procesem transformace, a budov na pozemku objektu,</a:t>
            </a:r>
          </a:p>
          <a:p>
            <a:pPr algn="just"/>
            <a:r>
              <a:rPr lang="cs-CZ" sz="1200" dirty="0">
                <a:ea typeface="MS Mincho"/>
                <a:cs typeface="Times New Roman"/>
              </a:rPr>
              <a:t>nákup pozemků,</a:t>
            </a:r>
          </a:p>
          <a:p>
            <a:pPr algn="just"/>
            <a:r>
              <a:rPr lang="cs-CZ" sz="1200" dirty="0">
                <a:ea typeface="MS Mincho"/>
                <a:cs typeface="Times New Roman"/>
              </a:rPr>
              <a:t>zabezpečení výstavby (technický dozor investora, BOZP, autorský dozor),</a:t>
            </a:r>
          </a:p>
          <a:p>
            <a:pPr algn="just"/>
            <a:r>
              <a:rPr lang="cs-CZ" sz="1200" dirty="0">
                <a:ea typeface="MS Mincho"/>
                <a:cs typeface="Times New Roman"/>
              </a:rPr>
              <a:t>projektová dokumentace stavby, EIA, </a:t>
            </a:r>
          </a:p>
          <a:p>
            <a:pPr algn="just"/>
            <a:r>
              <a:rPr lang="cs-CZ" sz="1200" dirty="0">
                <a:ea typeface="MS Mincho"/>
                <a:cs typeface="Times New Roman"/>
              </a:rPr>
              <a:t>studie proveditelnosti,</a:t>
            </a:r>
          </a:p>
          <a:p>
            <a:pPr algn="just"/>
            <a:r>
              <a:rPr lang="cs-CZ" sz="1200" dirty="0">
                <a:ea typeface="MS Mincho"/>
                <a:cs typeface="Times New Roman"/>
              </a:rPr>
              <a:t>osobní náklady manažera projektu,</a:t>
            </a:r>
          </a:p>
          <a:p>
            <a:pPr algn="just"/>
            <a:r>
              <a:rPr lang="cs-CZ" sz="1200" dirty="0">
                <a:ea typeface="MS Mincho"/>
                <a:cs typeface="Times New Roman"/>
              </a:rPr>
              <a:t>pořízení služeb bezprostředně souvisejících s realizací projektu (příprava a realizace zadávacích a výběrových řízení), </a:t>
            </a:r>
          </a:p>
          <a:p>
            <a:pPr algn="just"/>
            <a:r>
              <a:rPr lang="cs-CZ" sz="1200" dirty="0">
                <a:ea typeface="MS Mincho"/>
                <a:cs typeface="Times New Roman"/>
              </a:rPr>
              <a:t>povinná publicita,</a:t>
            </a:r>
          </a:p>
          <a:p>
            <a:pPr algn="just">
              <a:spcAft>
                <a:spcPts val="1000"/>
              </a:spcAft>
            </a:pPr>
            <a:r>
              <a:rPr lang="cs-CZ" sz="1200" dirty="0">
                <a:ea typeface="MS Mincho"/>
                <a:cs typeface="Times New Roman"/>
              </a:rPr>
              <a:t>nákup služeb, které tvoří součást pořízení dlouhodobého hmotného a nehmotného majetku, nejsou-li tyto služby součástí pořizovací ceny </a:t>
            </a:r>
            <a:r>
              <a:rPr lang="cs-CZ" sz="1200" dirty="0" smtClean="0">
                <a:ea typeface="MS Mincho"/>
                <a:cs typeface="Times New Roman"/>
              </a:rPr>
              <a:t>vybavení</a:t>
            </a:r>
            <a:endParaRPr lang="cs-CZ" sz="1200" dirty="0">
              <a:ea typeface="MS Mincho"/>
              <a:cs typeface="Times New Roman"/>
            </a:endParaRPr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cs-CZ" sz="1200" dirty="0"/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53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>
                <a:solidFill>
                  <a:prstClr val="black"/>
                </a:solidFill>
              </a:rPr>
              <a:t>výzva </a:t>
            </a:r>
            <a:r>
              <a:rPr lang="cs-CZ" sz="2400" dirty="0">
                <a:solidFill>
                  <a:prstClr val="black"/>
                </a:solidFill>
              </a:rPr>
              <a:t>IROP – </a:t>
            </a:r>
            <a:r>
              <a:rPr lang="cs-CZ" sz="2400" dirty="0" err="1">
                <a:solidFill>
                  <a:prstClr val="black"/>
                </a:solidFill>
              </a:rPr>
              <a:t>DEInstitucionalizace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600" dirty="0"/>
              <a:t>Na hlavní aktivitu projektu musí být vynaloženo minimálně 85 % celkových způsobilých výdajů projektu.  Hlavní aktivitou projektu jsou ty aktivity, které vedou k naplnění cílů a indikátorů projektu. </a:t>
            </a:r>
          </a:p>
          <a:p>
            <a:r>
              <a:rPr lang="cs-CZ" sz="1600" dirty="0"/>
              <a:t>Na vedlejší aktivity projektu může být vynaloženo maximálně 15 % celkových způsobilých výdajů projektu. Část výdajů na vedlejší aktivity projektu nad 15 % celkových způsobilých výdajů projektu je nezpůsobilá.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b="1" dirty="0" smtClean="0"/>
              <a:t>Kritérium přijatelnosti</a:t>
            </a:r>
            <a:endParaRPr lang="cs-CZ" sz="16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11862"/>
            <a:ext cx="4200525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180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" y="58522"/>
            <a:ext cx="9137469" cy="1155801"/>
          </a:xfrm>
        </p:spPr>
        <p:txBody>
          <a:bodyPr/>
          <a:lstStyle/>
          <a:p>
            <a:r>
              <a:rPr lang="cs-CZ" sz="2400" dirty="0" smtClean="0">
                <a:solidFill>
                  <a:prstClr val="black"/>
                </a:solidFill>
              </a:rPr>
              <a:t>výzva </a:t>
            </a:r>
            <a:r>
              <a:rPr lang="cs-CZ" sz="2400" dirty="0">
                <a:solidFill>
                  <a:prstClr val="black"/>
                </a:solidFill>
              </a:rPr>
              <a:t>IROP – </a:t>
            </a:r>
            <a:r>
              <a:rPr lang="cs-CZ" sz="2400" dirty="0" err="1">
                <a:solidFill>
                  <a:prstClr val="black"/>
                </a:solidFill>
              </a:rPr>
              <a:t>DEInstitucionalizace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8599"/>
            <a:ext cx="8229600" cy="489386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cs-CZ" sz="1200" b="1" dirty="0"/>
              <a:t>Způsobilými výdaji pro hlavní aktivitu projektu jsou:</a:t>
            </a:r>
          </a:p>
          <a:p>
            <a:pPr marL="0" lvl="0" indent="0">
              <a:buNone/>
            </a:pPr>
            <a:r>
              <a:rPr lang="cs-CZ" sz="1200" dirty="0" smtClean="0"/>
              <a:t>•</a:t>
            </a:r>
            <a:r>
              <a:rPr lang="cs-CZ" sz="1200" dirty="0"/>
              <a:t>	</a:t>
            </a:r>
            <a:r>
              <a:rPr lang="cs-CZ" sz="1200" dirty="0" smtClean="0"/>
              <a:t>výstavba budov, bytů</a:t>
            </a:r>
          </a:p>
          <a:p>
            <a:r>
              <a:rPr lang="cs-CZ" sz="1200" dirty="0"/>
              <a:t> </a:t>
            </a:r>
            <a:r>
              <a:rPr lang="cs-CZ" sz="1200" dirty="0" smtClean="0"/>
              <a:t>  nákup </a:t>
            </a:r>
            <a:r>
              <a:rPr lang="cs-CZ" sz="1200" dirty="0"/>
              <a:t>budov, bytů,</a:t>
            </a:r>
          </a:p>
          <a:p>
            <a:pPr marL="0" lvl="0" indent="0">
              <a:buNone/>
            </a:pPr>
            <a:r>
              <a:rPr lang="cs-CZ" sz="1200" dirty="0"/>
              <a:t>•	zhodnocení staveb,</a:t>
            </a:r>
          </a:p>
          <a:p>
            <a:pPr marL="0" lvl="0" indent="0">
              <a:buNone/>
            </a:pPr>
            <a:r>
              <a:rPr lang="cs-CZ" sz="1200" dirty="0"/>
              <a:t>•	pořízení vybavení.</a:t>
            </a:r>
          </a:p>
          <a:p>
            <a:pPr marL="0" lvl="0" indent="0">
              <a:buNone/>
            </a:pPr>
            <a:r>
              <a:rPr lang="cs-CZ" sz="1200" dirty="0"/>
              <a:t>•	Nákup automobilu v případě že se bude jednat o poskytovanou terénní sociální službu</a:t>
            </a:r>
          </a:p>
          <a:p>
            <a:pPr marL="0" lvl="0" indent="0">
              <a:buNone/>
            </a:pPr>
            <a:endParaRPr lang="cs-CZ" sz="1200" b="1" dirty="0" smtClean="0"/>
          </a:p>
          <a:p>
            <a:pPr marL="0" lvl="0" indent="0">
              <a:buNone/>
            </a:pPr>
            <a:r>
              <a:rPr lang="cs-CZ" sz="1200" b="1" dirty="0" smtClean="0"/>
              <a:t>Způsobilými </a:t>
            </a:r>
            <a:r>
              <a:rPr lang="cs-CZ" sz="1200" b="1" dirty="0"/>
              <a:t>výdaji pro vedlejší aktivitu projektu jsou:</a:t>
            </a:r>
          </a:p>
          <a:p>
            <a:pPr marL="0" lvl="0" indent="0">
              <a:buNone/>
            </a:pPr>
            <a:r>
              <a:rPr lang="cs-CZ" sz="1200" dirty="0"/>
              <a:t>•	nákup pozemků do 10 % celkových způsobilých výdajů projektu,</a:t>
            </a:r>
          </a:p>
          <a:p>
            <a:pPr marL="0" lvl="0" indent="0">
              <a:buNone/>
            </a:pPr>
            <a:r>
              <a:rPr lang="cs-CZ" sz="1200" dirty="0"/>
              <a:t>•	demolice původního objektu ústavní péče, či na místě nové výstavby objektu; demolice však nemůže být jedinou </a:t>
            </a:r>
            <a:r>
              <a:rPr lang="cs-CZ" sz="1200" dirty="0" smtClean="0"/>
              <a:t>	aktivitou </a:t>
            </a:r>
            <a:r>
              <a:rPr lang="cs-CZ" sz="1200" dirty="0"/>
              <a:t>projektu, </a:t>
            </a:r>
          </a:p>
          <a:p>
            <a:pPr marL="0" lvl="0" indent="0">
              <a:buNone/>
            </a:pPr>
            <a:r>
              <a:rPr lang="cs-CZ" sz="1200" dirty="0"/>
              <a:t>•	zabezpečení výstavby (technický dozor investora, BOZP, autorský dozor),</a:t>
            </a:r>
          </a:p>
          <a:p>
            <a:pPr marL="0" lvl="0" indent="0">
              <a:buNone/>
            </a:pPr>
            <a:r>
              <a:rPr lang="cs-CZ" sz="1200" dirty="0"/>
              <a:t>•	projektová dokumentace stavby, EIA, </a:t>
            </a:r>
          </a:p>
          <a:p>
            <a:pPr marL="0" lvl="0" indent="0">
              <a:buNone/>
            </a:pPr>
            <a:r>
              <a:rPr lang="cs-CZ" sz="1200" dirty="0"/>
              <a:t>•	studie proveditelnosti,</a:t>
            </a:r>
          </a:p>
          <a:p>
            <a:pPr marL="0" lvl="0" indent="0">
              <a:buNone/>
            </a:pPr>
            <a:r>
              <a:rPr lang="cs-CZ" sz="1200" dirty="0"/>
              <a:t>•	osobní náklady manažera projektu (maximálně jeden přepočtený pracovní úvazek, maximálně dva pracovníci),</a:t>
            </a:r>
          </a:p>
          <a:p>
            <a:pPr marL="0" lvl="0" indent="0">
              <a:buNone/>
            </a:pPr>
            <a:r>
              <a:rPr lang="cs-CZ" sz="1200" dirty="0"/>
              <a:t>•	pořízení služeb bezprostředně souvisejících s realizací projektu (příprava a realizace zadávacích a výběrových </a:t>
            </a:r>
            <a:r>
              <a:rPr lang="cs-CZ" sz="1200" dirty="0" smtClean="0"/>
              <a:t>	řízení</a:t>
            </a:r>
            <a:r>
              <a:rPr lang="cs-CZ" sz="1200" dirty="0"/>
              <a:t>), </a:t>
            </a:r>
          </a:p>
          <a:p>
            <a:pPr marL="0" lvl="0" indent="0">
              <a:buNone/>
            </a:pPr>
            <a:r>
              <a:rPr lang="cs-CZ" sz="1200" dirty="0"/>
              <a:t>•	povinná publicita,</a:t>
            </a:r>
          </a:p>
          <a:p>
            <a:pPr marL="0" lvl="0" indent="0">
              <a:buNone/>
            </a:pPr>
            <a:r>
              <a:rPr lang="cs-CZ" sz="1200" dirty="0"/>
              <a:t>•	nákup služeb, které tvoří součást pořízení dlouhodobého hmotného a nehmotného majetku, nejsou-li tyto služby </a:t>
            </a:r>
            <a:r>
              <a:rPr lang="cs-CZ" sz="1200" dirty="0" smtClean="0"/>
              <a:t>	součástí </a:t>
            </a:r>
            <a:r>
              <a:rPr lang="cs-CZ" sz="1200" dirty="0"/>
              <a:t>pořizovací ceny vybavení. </a:t>
            </a:r>
          </a:p>
          <a:p>
            <a:pPr marL="0" lvl="0" indent="0">
              <a:buNone/>
            </a:pPr>
            <a:endParaRPr lang="cs-CZ" sz="1400" dirty="0"/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5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" y="58522"/>
            <a:ext cx="9137469" cy="1155801"/>
          </a:xfrm>
        </p:spPr>
        <p:txBody>
          <a:bodyPr/>
          <a:lstStyle/>
          <a:p>
            <a:r>
              <a:rPr lang="cs-CZ" sz="2400" dirty="0" smtClean="0">
                <a:solidFill>
                  <a:prstClr val="black"/>
                </a:solidFill>
              </a:rPr>
              <a:t>výzva </a:t>
            </a:r>
            <a:r>
              <a:rPr lang="cs-CZ" sz="2400" dirty="0">
                <a:solidFill>
                  <a:prstClr val="black"/>
                </a:solidFill>
              </a:rPr>
              <a:t>IROP – </a:t>
            </a:r>
            <a:r>
              <a:rPr lang="cs-CZ" sz="2400" dirty="0" err="1">
                <a:solidFill>
                  <a:prstClr val="black"/>
                </a:solidFill>
              </a:rPr>
              <a:t>DEInstitucionalizace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87055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pl-PL" sz="1000" b="1" u="sng" dirty="0" smtClean="0"/>
              <a:t>Povinné přílohy k žádosti o podporu:</a:t>
            </a:r>
          </a:p>
          <a:p>
            <a:pPr marL="0" indent="0">
              <a:buNone/>
            </a:pPr>
            <a:r>
              <a:rPr lang="pl-PL" sz="1000" b="1" dirty="0"/>
              <a:t>1.	Plná moc</a:t>
            </a:r>
          </a:p>
          <a:p>
            <a:pPr marL="0" indent="0">
              <a:buNone/>
            </a:pPr>
            <a:r>
              <a:rPr lang="pl-PL" sz="1000" dirty="0"/>
              <a:t>Dokládá se v případě přenesení pravomocí na jinou osobu, např. při podpisu žádosti elektronickým podpisem. Plné moci jsou uloženy v elektronické podobě v MS2014+. </a:t>
            </a:r>
          </a:p>
          <a:p>
            <a:pPr marL="0" indent="0">
              <a:buNone/>
            </a:pPr>
            <a:r>
              <a:rPr lang="pl-PL" sz="1000" b="1" dirty="0" smtClean="0"/>
              <a:t>2</a:t>
            </a:r>
            <a:r>
              <a:rPr lang="pl-PL" sz="1000" b="1" dirty="0"/>
              <a:t>.	Dokumentace k zadávacím a výběrovým řízením </a:t>
            </a:r>
          </a:p>
          <a:p>
            <a:pPr marL="0" indent="0">
              <a:buNone/>
            </a:pPr>
            <a:r>
              <a:rPr lang="pl-PL" sz="1000" dirty="0"/>
              <a:t>Žadatel dokládá dokumentaci k zahájeným a ukončeným zadávacím a výběrovým řízením. Postup a povinné přílohy jsou uvedeny v kap. 5 Obecných pravidel.</a:t>
            </a:r>
          </a:p>
          <a:p>
            <a:pPr marL="0" indent="0">
              <a:buNone/>
            </a:pPr>
            <a:r>
              <a:rPr lang="pl-PL" sz="1000" dirty="0"/>
              <a:t>Záložka Přiložené dokumenty</a:t>
            </a:r>
          </a:p>
          <a:p>
            <a:pPr marL="0" indent="0">
              <a:buNone/>
            </a:pPr>
            <a:r>
              <a:rPr lang="pl-PL" sz="1000" b="1" dirty="0"/>
              <a:t>3.	Doklady o právní subjektivitě žadatele</a:t>
            </a:r>
          </a:p>
          <a:p>
            <a:pPr marL="0" indent="0">
              <a:buNone/>
            </a:pPr>
            <a:r>
              <a:rPr lang="pl-PL" sz="1000" u="sng" dirty="0"/>
              <a:t>Právní subjektivitu nemusí dokládat: </a:t>
            </a:r>
          </a:p>
          <a:p>
            <a:pPr marL="0" indent="0">
              <a:buNone/>
            </a:pPr>
            <a:r>
              <a:rPr lang="pl-PL" sz="1000" dirty="0"/>
              <a:t>•	kraje a jimi zřizované či zakládané organizace, </a:t>
            </a:r>
          </a:p>
          <a:p>
            <a:pPr marL="0" indent="0">
              <a:buNone/>
            </a:pPr>
            <a:r>
              <a:rPr lang="pl-PL" sz="1000" dirty="0"/>
              <a:t>•	obce a jimi zřizované či zakládané organizace, </a:t>
            </a:r>
          </a:p>
          <a:p>
            <a:pPr marL="0" indent="0">
              <a:buNone/>
            </a:pPr>
            <a:r>
              <a:rPr lang="pl-PL" sz="1000" dirty="0"/>
              <a:t>•	organizační složky státu,</a:t>
            </a:r>
          </a:p>
          <a:p>
            <a:pPr marL="0" indent="0">
              <a:buNone/>
            </a:pPr>
            <a:r>
              <a:rPr lang="pl-PL" sz="1000" dirty="0"/>
              <a:t>•	příspěvkové organizace organizačních složek státu. </a:t>
            </a:r>
          </a:p>
          <a:p>
            <a:pPr marL="0" indent="0">
              <a:buNone/>
            </a:pPr>
            <a:r>
              <a:rPr lang="pl-PL" sz="1000" u="sng" dirty="0"/>
              <a:t>Nestátní neziskové organizace doloží:</a:t>
            </a:r>
          </a:p>
          <a:p>
            <a:pPr marL="0" indent="0">
              <a:buNone/>
            </a:pPr>
            <a:r>
              <a:rPr lang="pl-PL" sz="1000" dirty="0"/>
              <a:t>•	zakladatelskou smlouvu, zakládací či zřizovací listinu nebo jiný dokument o založení, který zároveň doloží veřejně prospěšnou činnost organizace v </a:t>
            </a:r>
            <a:r>
              <a:rPr lang="pl-PL" sz="1000" dirty="0" smtClean="0"/>
              <a:t>	jedné </a:t>
            </a:r>
            <a:r>
              <a:rPr lang="pl-PL" sz="1000" dirty="0"/>
              <a:t>ze sociálních </a:t>
            </a:r>
            <a:r>
              <a:rPr lang="pl-PL" sz="1000" dirty="0" smtClean="0"/>
              <a:t>služeb a </a:t>
            </a:r>
            <a:r>
              <a:rPr lang="pl-PL" sz="1000" dirty="0"/>
              <a:t>prokáže, že účelem činnosti není vytváření zisku;</a:t>
            </a:r>
          </a:p>
          <a:p>
            <a:pPr marL="0" indent="0">
              <a:buNone/>
            </a:pPr>
            <a:r>
              <a:rPr lang="pl-PL" sz="1000" dirty="0"/>
              <a:t>•	stanovy, ve kterých musí být ustanovení o vypořádání majetku při zániku organizace, jestliže to nevyplývá ze zákona. </a:t>
            </a:r>
          </a:p>
          <a:p>
            <a:pPr marL="0" indent="0">
              <a:buNone/>
            </a:pPr>
            <a:r>
              <a:rPr lang="pl-PL" sz="1000" u="sng" dirty="0"/>
              <a:t>Církve a církevní organizace doloží:</a:t>
            </a:r>
          </a:p>
          <a:p>
            <a:pPr marL="0" indent="0">
              <a:buNone/>
            </a:pPr>
            <a:r>
              <a:rPr lang="pl-PL" sz="1000" dirty="0"/>
              <a:t>•	výpis z Rejstříku církví a náboženských společností a dokument, který doloží veřejně prospěšnou činnost organizace v jedné ze sociálních služeb</a:t>
            </a:r>
            <a:r>
              <a:rPr lang="pl-PL" sz="1000" dirty="0" smtClean="0"/>
              <a:t>, a 	prokáže</a:t>
            </a:r>
            <a:r>
              <a:rPr lang="pl-PL" sz="1000" dirty="0"/>
              <a:t>, že účelem činnosti není vytváření zisku;</a:t>
            </a:r>
          </a:p>
          <a:p>
            <a:pPr marL="0" indent="0">
              <a:buNone/>
            </a:pPr>
            <a:r>
              <a:rPr lang="pl-PL" sz="1000" dirty="0"/>
              <a:t>•	církevní organizace doloží zakladatelskou smlouvu, zakládací či zřizovací listinu nebo jiný dokument o založení a dokument, který doloží veřejně prospěšnou činnost organizace v jedné ze sociálních </a:t>
            </a:r>
            <a:r>
              <a:rPr lang="pl-PL" sz="1000" dirty="0" smtClean="0"/>
              <a:t>služeb a </a:t>
            </a:r>
            <a:r>
              <a:rPr lang="pl-PL" sz="1000" dirty="0"/>
              <a:t>prokáže, že účelem činnosti není vytváření zisku.</a:t>
            </a:r>
          </a:p>
          <a:p>
            <a:pPr marL="0" indent="0">
              <a:buNone/>
            </a:pPr>
            <a:r>
              <a:rPr lang="pl-PL" sz="1000" u="sng" dirty="0"/>
              <a:t>Dobrovolné svazky obcí doloží:</a:t>
            </a:r>
          </a:p>
          <a:p>
            <a:pPr marL="0" indent="0">
              <a:buNone/>
            </a:pPr>
            <a:r>
              <a:rPr lang="pl-PL" sz="1000" dirty="0"/>
              <a:t>•	zakládací smlouvu dobrovolného svazku obcí, která doloží veřejně prospěšnou činnost organizace v jedné ze sociálních </a:t>
            </a:r>
            <a:r>
              <a:rPr lang="pl-PL" sz="1000" dirty="0" smtClean="0"/>
              <a:t>služeba </a:t>
            </a:r>
            <a:r>
              <a:rPr lang="pl-PL" sz="1000" dirty="0"/>
              <a:t>prokáže, že účelem </a:t>
            </a:r>
            <a:r>
              <a:rPr lang="pl-PL" sz="1000" dirty="0" smtClean="0"/>
              <a:t>	činnosti </a:t>
            </a:r>
            <a:r>
              <a:rPr lang="pl-PL" sz="1000" dirty="0"/>
              <a:t>není vytváření zisku.</a:t>
            </a:r>
          </a:p>
          <a:p>
            <a:pPr marL="0" indent="0">
              <a:buNone/>
            </a:pPr>
            <a:r>
              <a:rPr lang="pl-PL" sz="1000" dirty="0"/>
              <a:t>Organizace zřizované či zakládané dobrovolným svazkem obcí doloží:</a:t>
            </a:r>
          </a:p>
          <a:p>
            <a:pPr marL="0" indent="0">
              <a:buNone/>
            </a:pPr>
            <a:r>
              <a:rPr lang="pl-PL" sz="1000" dirty="0"/>
              <a:t>•	zřizovací či zakládací listinu nebo jiný dokument o založení a dokument, který doloží veřejně prospěšnou činnost organizace v jedné ze sociálních </a:t>
            </a:r>
            <a:r>
              <a:rPr lang="pl-PL" sz="1000" dirty="0" smtClean="0"/>
              <a:t>	služeb </a:t>
            </a:r>
            <a:r>
              <a:rPr lang="pl-PL" sz="1000" dirty="0"/>
              <a:t>a prokáže, že účelem činnosti není vytváření zisku.</a:t>
            </a:r>
          </a:p>
          <a:p>
            <a:pPr marL="0" lvl="0" indent="0">
              <a:buNone/>
            </a:pPr>
            <a:endParaRPr lang="pl-PL" sz="2200" b="1" u="sng" dirty="0" smtClean="0"/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2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" y="58522"/>
            <a:ext cx="9137469" cy="1155801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2400" dirty="0" smtClean="0">
                <a:solidFill>
                  <a:prstClr val="black"/>
                </a:solidFill>
              </a:rPr>
              <a:t>výzva </a:t>
            </a:r>
            <a:r>
              <a:rPr lang="cs-CZ" sz="2400" dirty="0">
                <a:solidFill>
                  <a:prstClr val="black"/>
                </a:solidFill>
              </a:rPr>
              <a:t>IROP – </a:t>
            </a:r>
            <a:r>
              <a:rPr lang="cs-CZ" sz="2400" dirty="0" err="1">
                <a:solidFill>
                  <a:prstClr val="black"/>
                </a:solidFill>
              </a:rPr>
              <a:t>DEInstitucionalizace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8599"/>
            <a:ext cx="8229600" cy="489386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pl-PL" sz="1500" b="1" u="sng" dirty="0" smtClean="0"/>
              <a:t>Povinné přílohy k žádosti o podporu:</a:t>
            </a:r>
          </a:p>
          <a:p>
            <a:pPr marL="0" lvl="0" indent="0">
              <a:buNone/>
            </a:pPr>
            <a:endParaRPr lang="pl-PL" sz="1300" dirty="0"/>
          </a:p>
          <a:p>
            <a:pPr marL="0" lvl="0" indent="0">
              <a:buNone/>
            </a:pPr>
            <a:r>
              <a:rPr lang="pl-PL" sz="1300" b="1" dirty="0"/>
              <a:t>4.	Studie proveditelnosti </a:t>
            </a:r>
          </a:p>
          <a:p>
            <a:pPr marL="0" lvl="0" indent="0">
              <a:buNone/>
            </a:pPr>
            <a:r>
              <a:rPr lang="pl-PL" sz="1300" dirty="0"/>
              <a:t>Studie proveditelnosti slouží k posouzení realizovatelnosti a potřebnosti projektu. </a:t>
            </a:r>
          </a:p>
          <a:p>
            <a:pPr marL="0" lvl="0" indent="0">
              <a:buNone/>
            </a:pPr>
            <a:r>
              <a:rPr lang="pl-PL" sz="1300" b="1" dirty="0"/>
              <a:t>5.	Výpis z rejstříku trestů</a:t>
            </a:r>
          </a:p>
          <a:p>
            <a:pPr marL="0" lvl="0" indent="0">
              <a:buNone/>
            </a:pPr>
            <a:r>
              <a:rPr lang="pl-PL" sz="1300" dirty="0"/>
              <a:t>Dokládají všichni statutární zástupci organizací zakládaných krajem, obcí nebo dobrovolným svazkem obcí, nestátních neziskových organizací, církví a církevních organizací. Výpis z rejstříku trestů v době podání žádosti nesmí být starší 3 měsíců. </a:t>
            </a:r>
          </a:p>
          <a:p>
            <a:pPr marL="0" lvl="0" indent="0">
              <a:buNone/>
            </a:pPr>
            <a:r>
              <a:rPr lang="pl-PL" sz="1300" b="1" dirty="0"/>
              <a:t>6.	Transformační plán</a:t>
            </a:r>
          </a:p>
          <a:p>
            <a:pPr marL="0" lvl="0" indent="0">
              <a:buNone/>
            </a:pPr>
            <a:r>
              <a:rPr lang="pl-PL" sz="1300" dirty="0"/>
              <a:t>Transformační plán obsahově naplňuje požadavky vzoru transformačního plánu zveřejněného na </a:t>
            </a:r>
            <a:r>
              <a:rPr lang="pl-PL" sz="1300" dirty="0" smtClean="0"/>
              <a:t>webových stránkách MPSV(Transformační </a:t>
            </a:r>
            <a:r>
              <a:rPr lang="pl-PL" sz="1300" dirty="0"/>
              <a:t>plán 2015). Za transformační plán se považuje i rozvojový plán ve stejném rozsahu jako vzor transformačního plánu, který splňuje Kritéria sociálních služeb komunitního charakteru a kritéria transformace a deinstitucionalizace.</a:t>
            </a:r>
          </a:p>
          <a:p>
            <a:pPr marL="0" lvl="0" indent="0">
              <a:buNone/>
            </a:pPr>
            <a:r>
              <a:rPr lang="pl-PL" sz="1300" b="1" dirty="0"/>
              <a:t>7.	Doklad o schválení transformačního plánu</a:t>
            </a:r>
          </a:p>
          <a:p>
            <a:pPr marL="0" lvl="0" indent="0">
              <a:buNone/>
            </a:pPr>
            <a:r>
              <a:rPr lang="pl-PL" sz="1300" dirty="0"/>
              <a:t>Doklad o schválení transformačního plánu zřizovatelem (např. výpis z usnesení zastupitelstva). V případě, že se žadatel podílí na deinstitucionalizaci ústavního zařízení dílčí aktivitou, musí být tato aktivita v souladu s transformačním plánem zařízení </a:t>
            </a:r>
          </a:p>
          <a:p>
            <a:pPr marL="0" lvl="0" indent="0">
              <a:buNone/>
            </a:pPr>
            <a:endParaRPr lang="pl-PL" sz="1500" b="1" u="sng" dirty="0" smtClean="0"/>
          </a:p>
          <a:p>
            <a:pPr marL="0" lvl="0" indent="0">
              <a:buNone/>
            </a:pPr>
            <a:endParaRPr lang="pl-PL" sz="1500" b="1" u="sng" dirty="0"/>
          </a:p>
          <a:p>
            <a:pPr marL="0" lvl="0" indent="0">
              <a:buNone/>
            </a:pPr>
            <a:endParaRPr lang="pl-PL" sz="1500" b="1" u="sng" dirty="0" smtClean="0"/>
          </a:p>
          <a:p>
            <a:pPr marL="0" lvl="0" indent="0">
              <a:buNone/>
            </a:pPr>
            <a:endParaRPr lang="pl-PL" sz="1500" b="1" u="sng" dirty="0"/>
          </a:p>
          <a:p>
            <a:pPr marL="0" lvl="0" indent="0">
              <a:buNone/>
            </a:pPr>
            <a:endParaRPr lang="pl-PL" sz="1500" b="1" u="sng" dirty="0" smtClean="0"/>
          </a:p>
          <a:p>
            <a:pPr marL="0" lvl="0" indent="0">
              <a:buNone/>
            </a:pPr>
            <a:endParaRPr lang="pl-PL" sz="1500" b="1" u="sng" dirty="0"/>
          </a:p>
          <a:p>
            <a:pPr marL="0" lvl="0" indent="0">
              <a:buNone/>
            </a:pPr>
            <a:endParaRPr lang="pl-PL" sz="1500" b="1" u="sng" dirty="0" smtClean="0"/>
          </a:p>
          <a:p>
            <a:pPr marL="0" lvl="0" indent="0">
              <a:buNone/>
            </a:pPr>
            <a:endParaRPr lang="pl-PL" sz="1500" b="1" u="sng" dirty="0"/>
          </a:p>
          <a:p>
            <a:pPr marL="0" lvl="0" indent="0">
              <a:buNone/>
            </a:pPr>
            <a:endParaRPr lang="pl-PL" sz="1500" b="1" u="sng" dirty="0" smtClean="0"/>
          </a:p>
          <a:p>
            <a:pPr marL="0" lvl="0" indent="0">
              <a:buNone/>
            </a:pPr>
            <a:endParaRPr lang="pl-PL" sz="1500" b="1" u="sng" dirty="0" smtClean="0"/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18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" y="58522"/>
            <a:ext cx="9137469" cy="1155801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>
                <a:solidFill>
                  <a:prstClr val="black"/>
                </a:solidFill>
              </a:rPr>
              <a:t/>
            </a:r>
            <a:br>
              <a:rPr lang="cs-CZ" dirty="0">
                <a:solidFill>
                  <a:prstClr val="black"/>
                </a:solidFill>
              </a:rPr>
            </a:br>
            <a:r>
              <a:rPr lang="cs-CZ" sz="2400" dirty="0" smtClean="0">
                <a:solidFill>
                  <a:prstClr val="black"/>
                </a:solidFill>
              </a:rPr>
              <a:t>výzva </a:t>
            </a:r>
            <a:r>
              <a:rPr lang="cs-CZ" sz="2400" dirty="0">
                <a:solidFill>
                  <a:prstClr val="black"/>
                </a:solidFill>
              </a:rPr>
              <a:t>IROP – </a:t>
            </a:r>
            <a:r>
              <a:rPr lang="cs-CZ" sz="2400" dirty="0" err="1">
                <a:solidFill>
                  <a:prstClr val="black"/>
                </a:solidFill>
              </a:rPr>
              <a:t>DEInstitucionalizace</a:t>
            </a:r>
            <a:r>
              <a:rPr lang="en-US" dirty="0">
                <a:solidFill>
                  <a:prstClr val="black"/>
                </a:solidFill>
              </a:rPr>
              <a:t/>
            </a:r>
            <a:br>
              <a:rPr lang="en-US" dirty="0">
                <a:solidFill>
                  <a:prstClr val="black"/>
                </a:solidFill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8599"/>
            <a:ext cx="8229600" cy="4893868"/>
          </a:xfrm>
        </p:spPr>
        <p:txBody>
          <a:bodyPr>
            <a:noAutofit/>
          </a:bodyPr>
          <a:lstStyle/>
          <a:p>
            <a:pPr marL="0" lvl="0" indent="0">
              <a:lnSpc>
                <a:spcPct val="120000"/>
              </a:lnSpc>
              <a:buNone/>
            </a:pPr>
            <a:r>
              <a:rPr lang="pl-PL" sz="1500" b="1" u="sng" dirty="0" smtClean="0"/>
              <a:t>Podklady pro hodnocení žádosti o podporu:</a:t>
            </a:r>
          </a:p>
          <a:p>
            <a:pPr marL="0" lvl="0" indent="0">
              <a:lnSpc>
                <a:spcPct val="120000"/>
              </a:lnSpc>
              <a:buNone/>
            </a:pPr>
            <a:endParaRPr lang="pl-PL" sz="1500" b="1" u="sng" dirty="0" smtClean="0"/>
          </a:p>
          <a:p>
            <a:pPr marL="0" lvl="0" indent="0">
              <a:lnSpc>
                <a:spcPct val="120000"/>
              </a:lnSpc>
              <a:buNone/>
            </a:pPr>
            <a:r>
              <a:rPr lang="pl-PL" sz="1200" b="1" dirty="0"/>
              <a:t>8.	 Doklad o prokázání právních vztahů k majetku, který je předmětem projektu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pl-PL" sz="1200" dirty="0"/>
              <a:t>Žadatel dokládá výpisy z katastru nemovitostí, týkajících se projektu, pokud nepředložil stavební povolení při podání žádosti. Pokud žadatel není zapsán v katastru nemovitostí jako vlastník nebo subjekt s právem hospodaření, dokládá listiny, které osvědčují jiné právo k uvedenému majetku, např. nájemní smlouvu, smlouvu o výpůjčce či jiný právní úkon nebo právní akt opravňující žadatele k užívání nemovitosti, který bude předmětem projektu. Nájemní právo, popř. služebnost, jsou v katastru nemovitostí zapsány a doloženy. Majetek lze půjčit či pronajmout pouze od subjektů, které spadají do oprávněných žadatelů. V případě doložení smlouvy o smlouvě budoucí musí žadatel doložit nejpozději do vydání Rozhodnutí/Stanovení výdajů (formou Žádosti o změnu projektu - viz kap. 16 Obecných pravidel) výpis z katastru nemovitostí, kde je zapsán jako vlastník nebo jako subjekt s právem hospodaření.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pl-PL" sz="1200" b="1" dirty="0" smtClean="0"/>
              <a:t>9</a:t>
            </a:r>
            <a:r>
              <a:rPr lang="pl-PL" sz="1200" b="1" dirty="0"/>
              <a:t>.	Územní rozhodnutí nebo územní souhlas nebo veřejnoprávní smlouva nahrazující územní řízení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pl-PL" sz="1200" dirty="0"/>
              <a:t>Pokud se projekt týká stavby, žadatel dokládá územní rozhodnutí s nabytím právní moci. Pokud stavba nevyžaduje územní rozhodnutí, dokládá územní souhlas či účinnou veřejnoprávní smlouvu nahrazující územní řízení.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pl-PL" sz="1200" b="1" dirty="0"/>
              <a:t>10.	Žádost o stavební povolení nebo ohlášení, případně stavební povolení nebo souhlas s provedením ohlášeného stavebního záměru nebo veřejnoprávní smlouva nahrazující stavební povolení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pl-PL" sz="1200" dirty="0"/>
              <a:t>Pokud žadatel nebude mít k dispozici stavební povolení nebo souhlas s provedením ohlášeného stavebního záměru či veřejnoprávní smlouvu nahrazující stavební povolení, dokládá žádost o stavební povolení nebo ohlášení, potvrzené stavebním úřadem, a přílohy, nejsou-li doloženy v jiné příloze žádosti o podporu.</a:t>
            </a:r>
          </a:p>
          <a:p>
            <a:pPr marL="0" lvl="0" indent="0">
              <a:lnSpc>
                <a:spcPct val="120000"/>
              </a:lnSpc>
              <a:buNone/>
            </a:pPr>
            <a:endParaRPr lang="pl-PL" sz="1200" dirty="0" smtClean="0"/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>
                <a:solidFill>
                  <a:prstClr val="black"/>
                </a:solidFill>
              </a:rPr>
              <a:t>výzva </a:t>
            </a:r>
            <a:r>
              <a:rPr lang="cs-CZ" sz="2400" dirty="0">
                <a:solidFill>
                  <a:prstClr val="black"/>
                </a:solidFill>
              </a:rPr>
              <a:t>IROP – </a:t>
            </a:r>
            <a:r>
              <a:rPr lang="cs-CZ" sz="2400" dirty="0" err="1">
                <a:solidFill>
                  <a:prstClr val="black"/>
                </a:solidFill>
              </a:rPr>
              <a:t>DEInstitucionalizace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0626"/>
            <a:ext cx="8229600" cy="4935538"/>
          </a:xfrm>
        </p:spPr>
        <p:txBody>
          <a:bodyPr>
            <a:normAutofit/>
          </a:bodyPr>
          <a:lstStyle/>
          <a:p>
            <a:pPr marL="0" lvl="0" indent="0">
              <a:lnSpc>
                <a:spcPct val="120000"/>
              </a:lnSpc>
              <a:buNone/>
            </a:pPr>
            <a:r>
              <a:rPr lang="pl-PL" sz="1500" b="1" u="sng" dirty="0">
                <a:solidFill>
                  <a:prstClr val="black"/>
                </a:solidFill>
              </a:rPr>
              <a:t>Podklady pro hodnocení žádosti o podporu</a:t>
            </a:r>
            <a:r>
              <a:rPr lang="pl-PL" sz="1500" b="1" u="sng" dirty="0" smtClean="0">
                <a:solidFill>
                  <a:prstClr val="black"/>
                </a:solidFill>
              </a:rPr>
              <a:t>:</a:t>
            </a:r>
            <a:endParaRPr lang="cs-CZ" sz="1600" b="1" dirty="0" smtClean="0"/>
          </a:p>
          <a:p>
            <a:pPr>
              <a:buAutoNum type="arabicPeriod" startAt="11"/>
            </a:pPr>
            <a:endParaRPr lang="cs-CZ" sz="1400" b="1" dirty="0"/>
          </a:p>
          <a:p>
            <a:pPr algn="just">
              <a:buAutoNum type="arabicPeriod" startAt="11"/>
            </a:pPr>
            <a:r>
              <a:rPr lang="cs-CZ" sz="1400" b="1" dirty="0" smtClean="0"/>
              <a:t>Projektová </a:t>
            </a:r>
            <a:r>
              <a:rPr lang="cs-CZ" sz="1400" b="1" dirty="0"/>
              <a:t>dokumentace pro vydání stavebního povolení nebo pro ohlášení </a:t>
            </a:r>
            <a:r>
              <a:rPr lang="cs-CZ" sz="1400" b="1" dirty="0" smtClean="0"/>
              <a:t>stavby</a:t>
            </a:r>
          </a:p>
          <a:p>
            <a:pPr marL="0" indent="0" algn="just">
              <a:buNone/>
            </a:pPr>
            <a:r>
              <a:rPr lang="cs-CZ" sz="1400" dirty="0" smtClean="0"/>
              <a:t>Žadatel </a:t>
            </a:r>
            <a:r>
              <a:rPr lang="cs-CZ" sz="1400" dirty="0"/>
              <a:t>dokládá projektovou dokumentaci v podrobnosti pro vydání stavebního povolení, jež je součástí žádosti o stavební povolení, nebo je ověřená stavebním úřadem ve stavebním řízení. Pokud stavba nevyžaduje stavební povolení, dokládá žadatel projektovou dokumentaci pro ohlášení stavby. V případě, že již byla zpracována projektová dokumentace pro provádění stavby, žadatel ji také přikládá k žádosti o podporu.</a:t>
            </a:r>
          </a:p>
          <a:p>
            <a:pPr marL="0" indent="0" algn="just">
              <a:buNone/>
            </a:pPr>
            <a:r>
              <a:rPr lang="cs-CZ" sz="1400" b="1" dirty="0" smtClean="0"/>
              <a:t>12</a:t>
            </a:r>
            <a:r>
              <a:rPr lang="cs-CZ" sz="1400" b="1" dirty="0"/>
              <a:t>.	 Položkový rozpočet stavby</a:t>
            </a:r>
          </a:p>
          <a:p>
            <a:pPr marL="0" indent="0" algn="just">
              <a:buNone/>
            </a:pPr>
            <a:r>
              <a:rPr lang="cs-CZ" sz="1400" dirty="0"/>
              <a:t>Žadatel dokládá položkový rozpočet stavby podle jednotného ceníku stavebních prací v cenové úrovni ne starší než k r. 2014 ve formě oceněného soupisu prací potvrzeného autorizovaným projektantem a dále také v  rozpočtovém formátu *.XC4 </a:t>
            </a:r>
            <a:r>
              <a:rPr lang="cs-CZ" sz="1400" dirty="0" smtClean="0"/>
              <a:t>–V případě, že proběhlo zadávací řízení na zhotovitele stavby, předkládá žadatel také </a:t>
            </a:r>
            <a:r>
              <a:rPr lang="cs-CZ" sz="1400" dirty="0" err="1" smtClean="0"/>
              <a:t>vysoutěženou</a:t>
            </a:r>
            <a:r>
              <a:rPr lang="cs-CZ" sz="1400" dirty="0" smtClean="0"/>
              <a:t> cenovou nabídku. V položkovém rozpočtu nesmí být uvedeny soubory a komplety. </a:t>
            </a:r>
          </a:p>
          <a:p>
            <a:pPr algn="just">
              <a:buAutoNum type="arabicPeriod" startAt="13"/>
            </a:pPr>
            <a:r>
              <a:rPr lang="cs-CZ" sz="1400" b="1" dirty="0" smtClean="0"/>
              <a:t>Souhlasné stanovisko subjektu, který vydal strategický plán, komunitní plán nebo krajský střednědobý plán</a:t>
            </a:r>
          </a:p>
          <a:p>
            <a:pPr marL="0" indent="0" algn="just">
              <a:buNone/>
            </a:pPr>
            <a:r>
              <a:rPr lang="cs-CZ" sz="1400" b="1" dirty="0"/>
              <a:t>	</a:t>
            </a:r>
            <a:r>
              <a:rPr lang="cs-CZ" sz="1400" dirty="0" smtClean="0"/>
              <a:t>Viz příloha SPPŽP</a:t>
            </a:r>
            <a:endParaRPr lang="cs-CZ" sz="1400" b="1" dirty="0" smtClean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32500"/>
            <a:ext cx="4200525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133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>
                <a:solidFill>
                  <a:prstClr val="black"/>
                </a:solidFill>
              </a:rPr>
              <a:t>výzva </a:t>
            </a:r>
            <a:r>
              <a:rPr lang="cs-CZ" sz="2400" dirty="0">
                <a:solidFill>
                  <a:prstClr val="black"/>
                </a:solidFill>
              </a:rPr>
              <a:t>IROP – </a:t>
            </a:r>
            <a:r>
              <a:rPr lang="cs-CZ" sz="2400" dirty="0" err="1">
                <a:solidFill>
                  <a:prstClr val="black"/>
                </a:solidFill>
              </a:rPr>
              <a:t>DEInstitucionalizace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lvl="0" indent="0">
              <a:buNone/>
            </a:pPr>
            <a:r>
              <a:rPr lang="cs-CZ" b="1" dirty="0" smtClean="0"/>
              <a:t>14. Průzkum </a:t>
            </a:r>
            <a:r>
              <a:rPr lang="cs-CZ" b="1" dirty="0"/>
              <a:t>trhu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V této příloze žadatel doloží veškeré doklady, prokazující skutečné provedení tohoto průzkumu trhu, jako je zejména doložení veškeré písemné či elektronické komunikace s oslovenými dodavateli ohledně kalkulace cen, ceníky dodavatelů, výtisk internetových stránek dodavatele nebo srovnávače cen, smlouvy na obdobné zakázky apod. Spolu s těmito doklady poté musí žadatel v této příloze popsat mechanismus odvození jednotlivých cenových položek v rozpočtu projektu ve vztahu k provedenému průzkumu trhu.  Průzkum trhu se týká všech hlavních aktivit projektu, vyjma aktivity staveb, kdy je, dokládám samostatný položkový rozpočet. Způsobilé výdaje</a:t>
            </a:r>
          </a:p>
          <a:p>
            <a:pPr marL="0" lvl="0" indent="0">
              <a:buNone/>
            </a:pPr>
            <a:endParaRPr lang="cs-CZ" b="1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cs-CZ" b="1" dirty="0" smtClean="0">
                <a:solidFill>
                  <a:prstClr val="black"/>
                </a:solidFill>
              </a:rPr>
              <a:t>15. Pověřovací </a:t>
            </a:r>
            <a:r>
              <a:rPr lang="cs-CZ" b="1" dirty="0">
                <a:solidFill>
                  <a:prstClr val="black"/>
                </a:solidFill>
              </a:rPr>
              <a:t>akt</a:t>
            </a:r>
          </a:p>
          <a:p>
            <a:pPr marL="0" lvl="0" indent="0">
              <a:buNone/>
            </a:pPr>
            <a:r>
              <a:rPr lang="cs-CZ" dirty="0">
                <a:solidFill>
                  <a:prstClr val="black"/>
                </a:solidFill>
              </a:rPr>
              <a:t>Žadatel doloží pověřovací akt vydaný v souladu s Rozhodnutím Komise ze dne 20. prosince 2011 o použití čl. 106 odst. 2 Smlouvy o fungování Evropské unie na státní podporu ve formě vyrovnávací platby za závazek veřejné služby udělené určitým podnikům pověřeným poskytováním služeb obecného hospodářského zájmu. Žadatel musí být jasně pověřen k výkonu služby obecného hospodářského zájmu, k jejímuž kvalitnějšímu poskytování čerpá podporu v rámci výzvy. </a:t>
            </a:r>
            <a:r>
              <a:rPr lang="cs-CZ" b="1" dirty="0">
                <a:solidFill>
                  <a:prstClr val="black"/>
                </a:solidFill>
              </a:rPr>
              <a:t>V případě, že žadatel není ke dni podání žádosti pověřen v souladu s Rozhodnutím 2012/21/EU, doloží vyjádření objednatele služeb o úmyslu žadatele pověřit výkonem služby obecného hospodářského zájmu v souladu s Rozhodnutím 2012/21/EU. </a:t>
            </a: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17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47934"/>
            <a:ext cx="4200525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27804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Veřejná podpora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/>
              <a:t>Rozhodnutí Komise ze dne 20. prosince 2011 o použití čl. 106 odst. 2 Smlouvy o fungování Evropské unie na státní podporu ve formě vyrovnávací platby za závazek veřejné služby udělené určitým podnikům pověřeným poskytováním služeb obecného hospodářského zájmu (2012/21/EU</a:t>
            </a:r>
            <a:r>
              <a:rPr lang="cs-CZ" b="1" dirty="0" smtClean="0"/>
              <a:t>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/>
              <a:t>Obecná pravidla veřejné podpory při financování </a:t>
            </a:r>
            <a:r>
              <a:rPr lang="cs-CZ" dirty="0" err="1"/>
              <a:t>SOHZ</a:t>
            </a:r>
            <a:r>
              <a:rPr lang="cs-CZ" dirty="0"/>
              <a:t>: </a:t>
            </a:r>
          </a:p>
          <a:p>
            <a:pPr lvl="1"/>
            <a:r>
              <a:rPr lang="cs-CZ" dirty="0"/>
              <a:t>jasné pověření,</a:t>
            </a:r>
          </a:p>
          <a:p>
            <a:pPr lvl="1"/>
            <a:r>
              <a:rPr lang="cs-CZ" dirty="0"/>
              <a:t>vyloučení nadměrných plateb,</a:t>
            </a:r>
          </a:p>
          <a:p>
            <a:pPr lvl="1"/>
            <a:r>
              <a:rPr lang="cs-CZ" dirty="0"/>
              <a:t>zajištění transparentního účetnictví.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18</a:t>
            </a:fld>
            <a:endParaRPr lang="en-US" dirty="0"/>
          </a:p>
        </p:txBody>
      </p:sp>
      <p:pic>
        <p:nvPicPr>
          <p:cNvPr id="5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75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Pověřovací akt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b="1" dirty="0" smtClean="0"/>
              <a:t>Pověřovací </a:t>
            </a:r>
            <a:r>
              <a:rPr lang="cs-CZ" b="1" dirty="0"/>
              <a:t>akt musí obsahovat tyto údaje:</a:t>
            </a:r>
          </a:p>
          <a:p>
            <a:pPr lvl="1"/>
            <a:r>
              <a:rPr lang="cs-CZ" dirty="0"/>
              <a:t>náplň a trvání závazku veřejné služby,</a:t>
            </a:r>
          </a:p>
          <a:p>
            <a:pPr lvl="1"/>
            <a:r>
              <a:rPr lang="cs-CZ" dirty="0"/>
              <a:t>identifikace podniku, případně, o které území se jedná;</a:t>
            </a:r>
          </a:p>
          <a:p>
            <a:pPr lvl="1"/>
            <a:r>
              <a:rPr lang="cs-CZ" dirty="0"/>
              <a:t>povahu jakýchkoliv výhradních nebo zvláštních práv;</a:t>
            </a:r>
          </a:p>
          <a:p>
            <a:pPr lvl="1"/>
            <a:r>
              <a:rPr lang="cs-CZ" dirty="0"/>
              <a:t>popis kompenzačního mechanismu a parametrů pro výpočet, kontrolu a přezkoumání vyrovnávací platby;</a:t>
            </a:r>
          </a:p>
          <a:p>
            <a:pPr lvl="1"/>
            <a:r>
              <a:rPr lang="cs-CZ" dirty="0"/>
              <a:t>opatření k zamezení a vrácení jakékoli nadměrné vyrovnávací platby;</a:t>
            </a:r>
          </a:p>
          <a:p>
            <a:pPr lvl="1"/>
            <a:r>
              <a:rPr lang="cs-CZ" dirty="0"/>
              <a:t>odkaz na Rozhodnutí 2012/21/EU (uvedením jeho plného názvu v textu pověření).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19</a:t>
            </a:fld>
            <a:endParaRPr lang="en-US" dirty="0"/>
          </a:p>
        </p:txBody>
      </p:sp>
      <p:pic>
        <p:nvPicPr>
          <p:cNvPr id="5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823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Integrovaný regionální operační program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 indent="-342900">
              <a:lnSpc>
                <a:spcPct val="20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2500" dirty="0">
                <a:cs typeface="Arial" charset="0"/>
              </a:rPr>
              <a:t>Program schválen Evropskou komisí 4. 6. 2015</a:t>
            </a:r>
          </a:p>
          <a:p>
            <a:pPr lvl="1" indent="-342900">
              <a:lnSpc>
                <a:spcPct val="20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2500" dirty="0">
                <a:cs typeface="Arial" charset="0"/>
              </a:rPr>
              <a:t>Celková alokace z EFRR: 4,64 mld. EUR </a:t>
            </a:r>
          </a:p>
          <a:p>
            <a:pPr lvl="1" indent="-342900">
              <a:lnSpc>
                <a:spcPct val="20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2500" dirty="0">
                <a:cs typeface="Arial" charset="0"/>
              </a:rPr>
              <a:t>Alokace i s kofinancováním: cca 144 mld. Kč </a:t>
            </a:r>
          </a:p>
          <a:p>
            <a:pPr lvl="1" indent="-342900">
              <a:lnSpc>
                <a:spcPct val="20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2500" dirty="0">
                <a:cs typeface="Arial" charset="0"/>
              </a:rPr>
              <a:t>J</a:t>
            </a:r>
            <a:r>
              <a:rPr lang="cs-CZ" sz="2500" dirty="0" smtClean="0">
                <a:cs typeface="Arial" charset="0"/>
              </a:rPr>
              <a:t>iž 12 vyhlášených výzev v IROP</a:t>
            </a:r>
          </a:p>
          <a:p>
            <a:pPr lvl="1" indent="-342900">
              <a:lnSpc>
                <a:spcPct val="20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hlinkClick r:id="rId2"/>
              </a:rPr>
              <a:t>http://www.dotaceeu.cz/irop</a:t>
            </a:r>
            <a:endParaRPr lang="cs-CZ" sz="2400" dirty="0"/>
          </a:p>
          <a:p>
            <a:pPr lvl="1" indent="-342900">
              <a:lnSpc>
                <a:spcPct val="20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cs-CZ" sz="2500" dirty="0">
              <a:cs typeface="Arial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2</a:t>
            </a:fld>
            <a:endParaRPr lang="en-US" dirty="0"/>
          </a:p>
        </p:txBody>
      </p:sp>
      <p:pic>
        <p:nvPicPr>
          <p:cNvPr id="5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869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Další povinnost vyplývající z aplikace 2012/21/EU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b="1" dirty="0" smtClean="0"/>
              <a:t>Doba pověření </a:t>
            </a:r>
            <a:r>
              <a:rPr lang="cs-CZ" sz="2400" dirty="0" smtClean="0"/>
              <a:t>alespoň do konce doby udržitelnosti – </a:t>
            </a:r>
            <a:r>
              <a:rPr lang="cs-CZ" sz="2400" dirty="0"/>
              <a:t>Doporučená délka pověření je po dobu odepisování pořízené </a:t>
            </a:r>
            <a:r>
              <a:rPr lang="cs-CZ" sz="2400" dirty="0" smtClean="0"/>
              <a:t>investice. </a:t>
            </a:r>
          </a:p>
          <a:p>
            <a:r>
              <a:rPr lang="cs-CZ" sz="2400" dirty="0" smtClean="0"/>
              <a:t>Zvýšená </a:t>
            </a:r>
            <a:r>
              <a:rPr lang="cs-CZ" sz="2400" b="1" dirty="0" smtClean="0"/>
              <a:t>transparentnost</a:t>
            </a:r>
            <a:r>
              <a:rPr lang="cs-CZ" sz="2400" dirty="0" smtClean="0"/>
              <a:t> podpory</a:t>
            </a:r>
          </a:p>
          <a:p>
            <a:r>
              <a:rPr lang="cs-CZ" sz="2400" b="1" dirty="0" smtClean="0"/>
              <a:t>Kontroly</a:t>
            </a:r>
            <a:r>
              <a:rPr lang="cs-CZ" sz="2400" dirty="0" smtClean="0"/>
              <a:t> prováděné pověřovatelem k výkonu služby x poskytovatelem dotace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20</a:t>
            </a:fld>
            <a:endParaRPr lang="en-US" dirty="0"/>
          </a:p>
        </p:txBody>
      </p:sp>
      <p:pic>
        <p:nvPicPr>
          <p:cNvPr id="5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255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>
                <a:solidFill>
                  <a:prstClr val="black"/>
                </a:solidFill>
              </a:rPr>
              <a:t>výzva </a:t>
            </a:r>
            <a:r>
              <a:rPr lang="cs-CZ" sz="2400" dirty="0">
                <a:solidFill>
                  <a:prstClr val="black"/>
                </a:solidFill>
              </a:rPr>
              <a:t>IROP – </a:t>
            </a:r>
            <a:r>
              <a:rPr lang="cs-CZ" sz="2400" dirty="0" err="1">
                <a:solidFill>
                  <a:prstClr val="black"/>
                </a:solidFill>
              </a:rPr>
              <a:t>DEInstitucionalizace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900" b="1" dirty="0"/>
              <a:t>Indikátor výsledku</a:t>
            </a:r>
          </a:p>
          <a:p>
            <a:r>
              <a:rPr lang="cs-CZ" sz="1900" dirty="0" smtClean="0"/>
              <a:t>Kapacita </a:t>
            </a:r>
            <a:r>
              <a:rPr lang="cs-CZ" sz="1900" dirty="0"/>
              <a:t>služeb a sociální péče</a:t>
            </a:r>
          </a:p>
          <a:p>
            <a:pPr marL="0" indent="0">
              <a:buNone/>
            </a:pPr>
            <a:r>
              <a:rPr lang="cs-CZ" sz="1400" dirty="0"/>
              <a:t>Povinný pro všechny projekty. Žadatel uvede výchozí a cílovou hodnotu projektu. </a:t>
            </a:r>
          </a:p>
          <a:p>
            <a:pPr marL="0" indent="0">
              <a:buNone/>
            </a:pPr>
            <a:r>
              <a:rPr lang="cs-CZ" sz="1900" b="1" dirty="0"/>
              <a:t>Indikátor výstupu</a:t>
            </a:r>
          </a:p>
          <a:p>
            <a:r>
              <a:rPr lang="cs-CZ" sz="1900" dirty="0" smtClean="0"/>
              <a:t>Počet </a:t>
            </a:r>
            <a:r>
              <a:rPr lang="cs-CZ" sz="1900" dirty="0"/>
              <a:t>podpořených zázemí pro služby a sociální péči</a:t>
            </a:r>
          </a:p>
          <a:p>
            <a:pPr marL="0" indent="0">
              <a:buNone/>
            </a:pPr>
            <a:r>
              <a:rPr lang="cs-CZ" sz="1400" dirty="0"/>
              <a:t>Povinný pro všechny projekty. Žadatel uvede cílovou hodnotu projektu. </a:t>
            </a:r>
          </a:p>
          <a:p>
            <a:r>
              <a:rPr lang="cs-CZ" sz="1900" dirty="0" smtClean="0"/>
              <a:t>Počet </a:t>
            </a:r>
            <a:r>
              <a:rPr lang="cs-CZ" sz="1900" dirty="0"/>
              <a:t>poskytovaných druhů sociálních služeb</a:t>
            </a:r>
          </a:p>
          <a:p>
            <a:pPr marL="0" indent="0">
              <a:buNone/>
            </a:pPr>
            <a:r>
              <a:rPr lang="cs-CZ" sz="1400" dirty="0"/>
              <a:t>Povinný pro všechny projekty. Žadatel uvede cílovou hodnotu projektu.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26163"/>
            <a:ext cx="4200525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722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" y="58522"/>
            <a:ext cx="9137469" cy="1155801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2400" dirty="0" smtClean="0">
                <a:solidFill>
                  <a:prstClr val="black"/>
                </a:solidFill>
              </a:rPr>
              <a:t>výzva </a:t>
            </a:r>
            <a:r>
              <a:rPr lang="cs-CZ" sz="2400" dirty="0">
                <a:solidFill>
                  <a:prstClr val="black"/>
                </a:solidFill>
              </a:rPr>
              <a:t>IROP – </a:t>
            </a:r>
            <a:r>
              <a:rPr lang="cs-CZ" sz="2400" dirty="0" err="1">
                <a:solidFill>
                  <a:prstClr val="black"/>
                </a:solidFill>
              </a:rPr>
              <a:t>DEInstitucionalizace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8599"/>
            <a:ext cx="8229600" cy="489386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pl-PL" sz="2200" b="1" dirty="0" smtClean="0"/>
              <a:t>Hodnocení projektu: </a:t>
            </a:r>
          </a:p>
          <a:p>
            <a:pPr marL="0" lvl="0" indent="0">
              <a:buNone/>
            </a:pPr>
            <a:endParaRPr lang="cs-CZ" sz="1500" dirty="0" smtClean="0"/>
          </a:p>
          <a:p>
            <a:pPr marL="0" lvl="0" indent="0">
              <a:buNone/>
            </a:pPr>
            <a:r>
              <a:rPr lang="pt-BR" sz="1500" b="1" dirty="0" smtClean="0"/>
              <a:t>KRITÉRIA </a:t>
            </a:r>
            <a:r>
              <a:rPr lang="pt-BR" sz="1500" b="1" dirty="0"/>
              <a:t>SOCIÁLNÍCH SLUŽEB KOMUNITNÍHO CHARAKTERU A KRITÉRIA TRANSFORMACE A </a:t>
            </a:r>
            <a:r>
              <a:rPr lang="pt-BR" sz="1500" b="1" dirty="0" smtClean="0"/>
              <a:t>DEINSTITUCIONALIZACE</a:t>
            </a:r>
            <a:r>
              <a:rPr lang="cs-CZ" sz="1500" b="1" dirty="0" smtClean="0"/>
              <a:t>.</a:t>
            </a:r>
          </a:p>
          <a:p>
            <a:pPr marL="0" lvl="0" indent="0">
              <a:buNone/>
            </a:pPr>
            <a:endParaRPr lang="cs-CZ" sz="15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pl-PL" sz="1600" dirty="0"/>
              <a:t>Tato kritéria jsou primárně určena pro proces transformace sociálních služeb. </a:t>
            </a:r>
            <a:r>
              <a:rPr lang="pl-PL" sz="1600" dirty="0" smtClean="0"/>
              <a:t>Jsou </a:t>
            </a:r>
            <a:r>
              <a:rPr lang="pl-PL" sz="1600" dirty="0"/>
              <a:t>cíleny pro výzvy z OPZ a IROP, které jsou zaměřeny na oblast </a:t>
            </a:r>
            <a:r>
              <a:rPr lang="pl-PL" sz="1600" dirty="0" smtClean="0"/>
              <a:t>transformace. Důležité pro tvorbu studie proveditelnosti projektu.</a:t>
            </a:r>
          </a:p>
          <a:p>
            <a:pPr marL="0" lvl="0" indent="0" algn="just">
              <a:buNone/>
            </a:pPr>
            <a:endParaRPr lang="pl-PL" sz="1600" dirty="0" smtClean="0"/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pl-PL" sz="1600" dirty="0"/>
              <a:t>V případě pobytových služeb doporučujeme postupovat podle Materiálně-technického standardu pro služby sociální péče poskytované pobytovou formou (http://www.mpsv.cz/cs/13916). </a:t>
            </a:r>
            <a:endParaRPr lang="pl-PL" sz="1600" dirty="0" smtClean="0"/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74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934188" y="879174"/>
            <a:ext cx="689698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endParaRPr lang="cs-CZ" sz="2800" dirty="0" smtClean="0">
              <a:solidFill>
                <a:srgbClr val="000000"/>
              </a:solidFill>
              <a:latin typeface="Myriad Pro Black"/>
              <a:cs typeface="Myriad Pro Black"/>
            </a:endParaRPr>
          </a:p>
          <a:p>
            <a:pPr algn="ctr">
              <a:lnSpc>
                <a:spcPct val="150000"/>
              </a:lnSpc>
            </a:pPr>
            <a:r>
              <a:rPr lang="cs-CZ" sz="2800" b="1" dirty="0" smtClean="0">
                <a:solidFill>
                  <a:srgbClr val="000000"/>
                </a:solidFill>
                <a:latin typeface="Myriad Pro Black"/>
                <a:cs typeface="Myriad Pro Black"/>
              </a:rPr>
              <a:t>DĚKUJI VÁM ZA POZORNOST</a:t>
            </a:r>
            <a:r>
              <a:rPr lang="cs-CZ" dirty="0" smtClean="0">
                <a:solidFill>
                  <a:srgbClr val="000000"/>
                </a:solidFill>
                <a:cs typeface="Myriad Pro"/>
              </a:rPr>
              <a:t/>
            </a:r>
            <a:br>
              <a:rPr lang="cs-CZ" dirty="0" smtClean="0">
                <a:solidFill>
                  <a:srgbClr val="000000"/>
                </a:solidFill>
                <a:cs typeface="Myriad Pro"/>
              </a:rPr>
            </a:br>
            <a:r>
              <a:rPr lang="pl-PL" sz="2400" dirty="0" smtClean="0">
                <a:solidFill>
                  <a:srgbClr val="000000"/>
                </a:solidFill>
                <a:latin typeface="Myriad Pro"/>
                <a:cs typeface="Myriad Pro"/>
              </a:rPr>
              <a:t>Mgr. Jakub Horáček</a:t>
            </a:r>
          </a:p>
          <a:p>
            <a:pPr algn="ctr">
              <a:lnSpc>
                <a:spcPct val="150000"/>
              </a:lnSpc>
            </a:pPr>
            <a:r>
              <a:rPr lang="cs-CZ" sz="2400" dirty="0" smtClean="0">
                <a:hlinkClick r:id="rId2"/>
              </a:rPr>
              <a:t>http</a:t>
            </a:r>
            <a:r>
              <a:rPr lang="cs-CZ" sz="2400" dirty="0">
                <a:hlinkClick r:id="rId2"/>
              </a:rPr>
              <a:t>://www.dotaceeu.cz/irop</a:t>
            </a:r>
            <a:endParaRPr lang="cs-CZ" sz="2400" dirty="0"/>
          </a:p>
          <a:p>
            <a:pPr algn="ctr">
              <a:lnSpc>
                <a:spcPct val="150000"/>
              </a:lnSpc>
            </a:pPr>
            <a:r>
              <a:rPr lang="pl-PL" sz="2800" dirty="0">
                <a:solidFill>
                  <a:srgbClr val="000000"/>
                </a:solidFill>
                <a:latin typeface="Myriad Pro"/>
                <a:cs typeface="Myriad Pro"/>
              </a:rPr>
              <a:t>h</a:t>
            </a:r>
            <a:r>
              <a:rPr lang="pl-PL" sz="2800" dirty="0" smtClean="0">
                <a:solidFill>
                  <a:srgbClr val="000000"/>
                </a:solidFill>
                <a:latin typeface="Myriad Pro"/>
                <a:cs typeface="Myriad Pro"/>
              </a:rPr>
              <a:t>orjak@mmr.cz</a:t>
            </a:r>
          </a:p>
          <a:p>
            <a:pPr algn="ctr">
              <a:lnSpc>
                <a:spcPct val="150000"/>
              </a:lnSpc>
            </a:pPr>
            <a:endParaRPr lang="pl-PL" sz="2800" dirty="0">
              <a:solidFill>
                <a:srgbClr val="000000"/>
              </a:solidFill>
              <a:latin typeface="Myriad Pro"/>
              <a:cs typeface="Myriad Pro"/>
            </a:endParaRPr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87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Role MMR </a:t>
            </a:r>
            <a:r>
              <a:rPr lang="cs-CZ" sz="3200" cap="none" dirty="0"/>
              <a:t>a</a:t>
            </a:r>
            <a:r>
              <a:rPr lang="cs-CZ" sz="3200" dirty="0"/>
              <a:t> CRR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lvl="0" indent="0">
              <a:lnSpc>
                <a:spcPct val="150000"/>
              </a:lnSpc>
              <a:buNone/>
            </a:pPr>
            <a:r>
              <a:rPr lang="cs-CZ" sz="2200" b="1" dirty="0">
                <a:solidFill>
                  <a:prstClr val="black"/>
                </a:solidFill>
              </a:rPr>
              <a:t>Ministerstvo pro místní rozvoj České republiky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cs-CZ" sz="2200" dirty="0">
                <a:solidFill>
                  <a:prstClr val="black"/>
                </a:solidFill>
              </a:rPr>
              <a:t>= Řídicí orgán IROP (ŘO IROP)</a:t>
            </a:r>
          </a:p>
          <a:p>
            <a:pPr lv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</a:rPr>
              <a:t>řízení programu</a:t>
            </a:r>
          </a:p>
          <a:p>
            <a:pPr lv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</a:rPr>
              <a:t>příprava výzev a pravidel pro žadatele a příjemce, </a:t>
            </a:r>
          </a:p>
          <a:p>
            <a:pPr lv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</a:rPr>
              <a:t>poskytovatel dotace </a:t>
            </a:r>
          </a:p>
          <a:p>
            <a:pPr marL="0" lvl="0" indent="0" algn="just" eaLnBrk="0" fontAlgn="base" hangingPunct="0">
              <a:lnSpc>
                <a:spcPct val="150000"/>
              </a:lnSpc>
              <a:spcAft>
                <a:spcPct val="0"/>
              </a:spcAft>
              <a:buNone/>
            </a:pPr>
            <a:r>
              <a:rPr lang="cs-CZ" sz="2200" b="1" dirty="0">
                <a:solidFill>
                  <a:prstClr val="black"/>
                </a:solidFill>
              </a:rPr>
              <a:t>Centrum pro regionální rozvoj České republiky</a:t>
            </a:r>
          </a:p>
          <a:p>
            <a:pPr marL="0" lvl="0" indent="0" algn="just" eaLnBrk="0" fontAlgn="base" hangingPunct="0">
              <a:lnSpc>
                <a:spcPct val="150000"/>
              </a:lnSpc>
              <a:spcAft>
                <a:spcPct val="0"/>
              </a:spcAft>
              <a:buNone/>
            </a:pPr>
            <a:r>
              <a:rPr lang="cs-CZ" sz="2200" dirty="0">
                <a:solidFill>
                  <a:prstClr val="black"/>
                </a:solidFill>
              </a:rPr>
              <a:t>= zprostředkující subjekt pro IROP</a:t>
            </a:r>
          </a:p>
          <a:p>
            <a:pPr lvl="0" algn="just" eaLnBrk="0" fontAlgn="base" hangingPunct="0">
              <a:lnSpc>
                <a:spcPct val="150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</a:rPr>
              <a:t>konzultace, příjem a hodnocení žádostí o podporu, kontroly projektů, kontroly žádostí o platbu, administrace změn, zpracování podkladů pro certifikaci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534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dirty="0"/>
              <a:t>Pravidla pro žadatele a příjemce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spcAft>
                <a:spcPts val="600"/>
              </a:spcAft>
              <a:buNone/>
              <a:defRPr/>
            </a:pPr>
            <a:r>
              <a:rPr lang="cs-CZ" sz="2400" b="1" u="sng" dirty="0">
                <a:cs typeface="Arial" charset="0"/>
              </a:rPr>
              <a:t>Obecná </a:t>
            </a:r>
            <a:r>
              <a:rPr lang="cs-CZ" sz="2400" b="1" u="sng" dirty="0" smtClean="0">
                <a:cs typeface="Arial" charset="0"/>
              </a:rPr>
              <a:t>pravidla</a:t>
            </a:r>
          </a:p>
          <a:p>
            <a:pPr marL="400050" lvl="1" indent="0">
              <a:spcAft>
                <a:spcPts val="600"/>
              </a:spcAft>
              <a:buNone/>
              <a:defRPr/>
            </a:pPr>
            <a:r>
              <a:rPr lang="cs-CZ" sz="2400" i="1" dirty="0" smtClean="0">
                <a:cs typeface="Arial" charset="0"/>
              </a:rPr>
              <a:t>(závazná </a:t>
            </a:r>
            <a:r>
              <a:rPr lang="cs-CZ" sz="2400" i="1" dirty="0">
                <a:cs typeface="Arial" charset="0"/>
              </a:rPr>
              <a:t>pro všechny specifické cíle a výzvy)</a:t>
            </a:r>
            <a:endParaRPr lang="cs-CZ" sz="2400" i="1" u="sng" dirty="0">
              <a:cs typeface="Arial" charset="0"/>
            </a:endParaRPr>
          </a:p>
          <a:p>
            <a:pPr marL="457200" lvl="1" indent="0">
              <a:buNone/>
              <a:defRPr/>
            </a:pPr>
            <a:r>
              <a:rPr lang="cs-CZ" sz="2400" dirty="0">
                <a:hlinkClick r:id="rId2"/>
              </a:rPr>
              <a:t>www.dotaceEU.cz/IROP</a:t>
            </a:r>
            <a:endParaRPr lang="cs-CZ" sz="2400" dirty="0"/>
          </a:p>
          <a:p>
            <a:pPr marL="457200" lvl="1" indent="0">
              <a:buNone/>
              <a:defRPr/>
            </a:pPr>
            <a:endParaRPr lang="cs-CZ" sz="2400" dirty="0"/>
          </a:p>
          <a:p>
            <a:pPr marL="400050" lvl="1" indent="0">
              <a:spcAft>
                <a:spcPts val="600"/>
              </a:spcAft>
              <a:buNone/>
              <a:defRPr/>
            </a:pPr>
            <a:r>
              <a:rPr lang="cs-CZ" sz="2400" b="1" u="sng" dirty="0">
                <a:cs typeface="Arial" charset="0"/>
              </a:rPr>
              <a:t>Specifická </a:t>
            </a:r>
            <a:r>
              <a:rPr lang="cs-CZ" sz="2400" b="1" u="sng" dirty="0" smtClean="0">
                <a:cs typeface="Arial" charset="0"/>
              </a:rPr>
              <a:t>pravidla</a:t>
            </a:r>
            <a:endParaRPr lang="cs-CZ" sz="2400" b="1" dirty="0">
              <a:cs typeface="Arial" charset="0"/>
            </a:endParaRPr>
          </a:p>
          <a:p>
            <a:pPr marL="400050" lvl="1" indent="0">
              <a:spcAft>
                <a:spcPts val="600"/>
              </a:spcAft>
              <a:buNone/>
              <a:defRPr/>
            </a:pPr>
            <a:r>
              <a:rPr lang="cs-CZ" sz="2400" i="1" dirty="0" smtClean="0">
                <a:cs typeface="Arial" charset="0"/>
              </a:rPr>
              <a:t>(pro </a:t>
            </a:r>
            <a:r>
              <a:rPr lang="cs-CZ" sz="2400" i="1" dirty="0">
                <a:cs typeface="Arial" charset="0"/>
              </a:rPr>
              <a:t>každou výzvu samostatný dokument)</a:t>
            </a:r>
            <a:r>
              <a:rPr lang="cs-CZ" sz="2400" i="1" u="sng" dirty="0">
                <a:cs typeface="Arial" charset="0"/>
              </a:rPr>
              <a:t> </a:t>
            </a:r>
          </a:p>
          <a:p>
            <a:pPr marL="400050" lvl="1" indent="0">
              <a:spcAft>
                <a:spcPts val="600"/>
              </a:spcAft>
              <a:buNone/>
              <a:defRPr/>
            </a:pPr>
            <a:r>
              <a:rPr lang="cs-CZ" sz="2400" dirty="0">
                <a:cs typeface="Arial" charset="0"/>
                <a:hlinkClick r:id="rId2"/>
              </a:rPr>
              <a:t>www.dotaceEU.cz/IROP</a:t>
            </a:r>
            <a:endParaRPr lang="cs-CZ" sz="2400" dirty="0">
              <a:cs typeface="Arial" charset="0"/>
            </a:endParaRPr>
          </a:p>
          <a:p>
            <a:pPr lvl="1" indent="-3429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cs typeface="Arial" charset="0"/>
              </a:rPr>
              <a:t>podporované aktivity, způsobilé výdaje, hodnoticí kritéria, povinné přílohy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4</a:t>
            </a:fld>
            <a:endParaRPr lang="en-US" dirty="0"/>
          </a:p>
        </p:txBody>
      </p:sp>
      <p:pic>
        <p:nvPicPr>
          <p:cNvPr id="5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191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37683"/>
            <a:ext cx="8686800" cy="816910"/>
          </a:xfrm>
        </p:spPr>
        <p:txBody>
          <a:bodyPr/>
          <a:lstStyle/>
          <a:p>
            <a:r>
              <a:rPr lang="cs-CZ" sz="3200" cap="none" dirty="0" smtClean="0"/>
              <a:t/>
            </a:r>
            <a:br>
              <a:rPr lang="cs-CZ" sz="3200" cap="none" dirty="0" smtClean="0"/>
            </a:br>
            <a:r>
              <a:rPr lang="cs-CZ" sz="3200" cap="none" dirty="0" smtClean="0"/>
              <a:t/>
            </a:r>
            <a:br>
              <a:rPr lang="cs-CZ" sz="3200" cap="none" dirty="0" smtClean="0"/>
            </a:br>
            <a:r>
              <a:rPr lang="cs-CZ" sz="3200" cap="none" dirty="0"/>
              <a:t/>
            </a:r>
            <a:br>
              <a:rPr lang="cs-CZ" sz="3200" cap="none" dirty="0"/>
            </a:br>
            <a:r>
              <a:rPr lang="cs-CZ" sz="3200" cap="none" dirty="0" smtClean="0"/>
              <a:t>7. VÝZVA IROP</a:t>
            </a:r>
            <a:br>
              <a:rPr lang="cs-CZ" sz="3200" cap="none" dirty="0" smtClean="0"/>
            </a:br>
            <a:r>
              <a:rPr lang="cs-CZ" sz="3200" cap="none" dirty="0" smtClean="0"/>
              <a:t>„</a:t>
            </a:r>
            <a:r>
              <a:rPr lang="cs-CZ" sz="2900" cap="none" dirty="0"/>
              <a:t>DEINSTITUCIONALIZACE SOCIÁLNÍCH SLUŽEB ZA ÚČELEM SOCIÁLNÍHO </a:t>
            </a:r>
            <a:r>
              <a:rPr lang="cs-CZ" sz="2900" cap="none" dirty="0" smtClean="0"/>
              <a:t>ZAČLEŇOVÁNÍ</a:t>
            </a:r>
            <a:r>
              <a:rPr lang="cs-CZ" sz="3200" cap="none" dirty="0" smtClean="0"/>
              <a:t>“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62735"/>
            <a:ext cx="8229600" cy="4008518"/>
          </a:xfrm>
        </p:spPr>
        <p:txBody>
          <a:bodyPr>
            <a:noAutofit/>
          </a:bodyPr>
          <a:lstStyle/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cs-CZ" sz="1800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r>
              <a:rPr lang="cs-CZ" sz="1800" dirty="0" smtClean="0"/>
              <a:t>Vyhlášení </a:t>
            </a:r>
            <a:r>
              <a:rPr lang="cs-CZ" sz="1800" dirty="0"/>
              <a:t>výzvy: 	</a:t>
            </a:r>
            <a:r>
              <a:rPr lang="cs-CZ" sz="1800" b="1" dirty="0" smtClean="0"/>
              <a:t>30. 9. </a:t>
            </a:r>
            <a:r>
              <a:rPr lang="cs-CZ" sz="1800" b="1" dirty="0"/>
              <a:t>2015</a:t>
            </a:r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r>
              <a:rPr lang="cs-CZ" sz="1800" dirty="0"/>
              <a:t>Příjem žádostí: 	od </a:t>
            </a:r>
            <a:r>
              <a:rPr lang="cs-CZ" sz="1800" b="1" dirty="0" smtClean="0"/>
              <a:t>30. 10. </a:t>
            </a:r>
            <a:r>
              <a:rPr lang="cs-CZ" sz="1800" b="1" dirty="0"/>
              <a:t>2015 </a:t>
            </a:r>
            <a:r>
              <a:rPr lang="cs-CZ" sz="1800" dirty="0"/>
              <a:t>do  </a:t>
            </a:r>
            <a:r>
              <a:rPr lang="cs-CZ" sz="1800" b="1" dirty="0" smtClean="0"/>
              <a:t>31. 3. 2016 </a:t>
            </a:r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r>
              <a:rPr lang="cs-CZ" sz="1800" dirty="0"/>
              <a:t>Kolová výzva – hodnocení projektů probíhá po uzavření příjmů </a:t>
            </a:r>
            <a:r>
              <a:rPr lang="cs-CZ" sz="1800" dirty="0" smtClean="0"/>
              <a:t>žádostí.</a:t>
            </a:r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r>
              <a:rPr lang="cs-CZ" sz="1800" b="1" dirty="0" smtClean="0"/>
              <a:t>Předloženo celkem 8 projektů v hodnotě cca. 230 mil. Kč.</a:t>
            </a:r>
            <a:endParaRPr lang="cs-CZ" sz="1800" b="1" dirty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r>
              <a:rPr lang="cs-CZ" sz="1800" dirty="0" smtClean="0"/>
              <a:t>Datum </a:t>
            </a:r>
            <a:r>
              <a:rPr lang="cs-CZ" sz="1800" dirty="0"/>
              <a:t>zahájení realizace projektu: 	od</a:t>
            </a:r>
            <a:r>
              <a:rPr lang="cs-CZ" sz="1800" b="1" dirty="0"/>
              <a:t> 1</a:t>
            </a:r>
            <a:r>
              <a:rPr lang="cs-CZ" sz="1800" b="1" dirty="0" smtClean="0"/>
              <a:t>. </a:t>
            </a:r>
            <a:r>
              <a:rPr lang="cs-CZ" sz="1800" b="1" dirty="0"/>
              <a:t>1</a:t>
            </a:r>
            <a:r>
              <a:rPr lang="cs-CZ" sz="1800" b="1" dirty="0" smtClean="0"/>
              <a:t>. 2014</a:t>
            </a:r>
            <a:endParaRPr lang="cs-CZ" sz="1800" b="1" dirty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r>
              <a:rPr lang="cs-CZ" sz="1800" dirty="0" smtClean="0"/>
              <a:t>Datum ukončení </a:t>
            </a:r>
            <a:r>
              <a:rPr lang="cs-CZ" sz="1800" dirty="0"/>
              <a:t>realizace projektu: 	do</a:t>
            </a:r>
            <a:r>
              <a:rPr lang="cs-CZ" sz="1800" b="1" dirty="0"/>
              <a:t> 31. 12. </a:t>
            </a:r>
            <a:r>
              <a:rPr lang="cs-CZ" sz="1800" b="1" dirty="0" smtClean="0"/>
              <a:t>2021</a:t>
            </a:r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cs-CZ" sz="2200" b="1" dirty="0">
              <a:solidFill>
                <a:srgbClr val="FF0000"/>
              </a:solidFill>
            </a:endParaRPr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65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" y="58522"/>
            <a:ext cx="9137469" cy="1155801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2400" dirty="0" smtClean="0">
                <a:solidFill>
                  <a:prstClr val="black"/>
                </a:solidFill>
              </a:rPr>
              <a:t> Další výzva IROP – </a:t>
            </a:r>
            <a:r>
              <a:rPr lang="cs-CZ" sz="2400" dirty="0" err="1">
                <a:solidFill>
                  <a:prstClr val="black"/>
                </a:solidFill>
              </a:rPr>
              <a:t>DEInstitucionalizace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324"/>
            <a:ext cx="8229600" cy="4893868"/>
          </a:xfrm>
        </p:spPr>
        <p:txBody>
          <a:bodyPr>
            <a:normAutofit/>
          </a:bodyPr>
          <a:lstStyle/>
          <a:p>
            <a:pPr eaLnBrk="0" fontAlgn="base" hangingPunct="0">
              <a:lnSpc>
                <a:spcPct val="150000"/>
              </a:lnSpc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cs-CZ" sz="1600" dirty="0" smtClean="0"/>
              <a:t>Srpen/2016 – alokace dle zbytkové alokace s výzvy č. 7 a dále v dalších letech do vyčerpání alokace 1,5 mld. Kč. EFRR</a:t>
            </a:r>
            <a:endParaRPr lang="cs-CZ" sz="1600" dirty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/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667108"/>
              </p:ext>
            </p:extLst>
          </p:nvPr>
        </p:nvGraphicFramePr>
        <p:xfrm>
          <a:off x="857251" y="2116182"/>
          <a:ext cx="735330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3299"/>
                <a:gridCol w="1921173"/>
                <a:gridCol w="1888828"/>
              </a:tblGrid>
              <a:tr h="3454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200" b="1" dirty="0" smtClean="0"/>
                        <a:t>Alokace výzvy cca.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200" dirty="0" smtClean="0"/>
                        <a:t>Kč</a:t>
                      </a:r>
                      <a:r>
                        <a:rPr lang="cs-CZ" sz="2200" baseline="0" dirty="0" smtClean="0"/>
                        <a:t> v. mil.</a:t>
                      </a:r>
                      <a:endParaRPr lang="cs-CZ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200" dirty="0" smtClean="0"/>
                        <a:t>%</a:t>
                      </a:r>
                      <a:endParaRPr lang="cs-CZ" sz="2200" dirty="0"/>
                    </a:p>
                  </a:txBody>
                  <a:tcPr/>
                </a:tc>
              </a:tr>
              <a:tr h="345440">
                <a:tc>
                  <a:txBody>
                    <a:bodyPr/>
                    <a:lstStyle/>
                    <a:p>
                      <a:r>
                        <a:rPr lang="cs-CZ" sz="2200" dirty="0" smtClean="0"/>
                        <a:t>EFRR</a:t>
                      </a:r>
                      <a:endParaRPr lang="cs-CZ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200" dirty="0" smtClean="0"/>
                        <a:t>1 300</a:t>
                      </a:r>
                      <a:endParaRPr lang="cs-CZ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200" dirty="0" smtClean="0"/>
                        <a:t>85</a:t>
                      </a:r>
                      <a:endParaRPr lang="cs-CZ" sz="2200" dirty="0"/>
                    </a:p>
                  </a:txBody>
                  <a:tcPr/>
                </a:tc>
              </a:tr>
              <a:tr h="345440">
                <a:tc>
                  <a:txBody>
                    <a:bodyPr/>
                    <a:lstStyle/>
                    <a:p>
                      <a:r>
                        <a:rPr lang="cs-CZ" sz="2200" dirty="0" smtClean="0"/>
                        <a:t>národní</a:t>
                      </a:r>
                      <a:r>
                        <a:rPr lang="cs-CZ" sz="2200" baseline="0" dirty="0" smtClean="0"/>
                        <a:t> spolufinancování</a:t>
                      </a:r>
                      <a:endParaRPr lang="cs-CZ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200" dirty="0" smtClean="0"/>
                        <a:t>300</a:t>
                      </a:r>
                      <a:endParaRPr lang="cs-CZ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200" dirty="0" smtClean="0"/>
                        <a:t>15</a:t>
                      </a:r>
                      <a:endParaRPr lang="cs-CZ" sz="2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762000" y="3743325"/>
            <a:ext cx="75819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200" b="1" dirty="0" smtClean="0">
                <a:solidFill>
                  <a:prstClr val="black"/>
                </a:solidFill>
                <a:latin typeface="Myriad Pro"/>
              </a:rPr>
              <a:t>Výše celkových způsobilých výdajů v projektu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  <a:latin typeface="Myriad Pro"/>
              </a:rPr>
              <a:t>Minimální -	500 000,- Kč.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  <a:latin typeface="Myriad Pro"/>
              </a:rPr>
              <a:t>Maximální -	90 000 000,- Kč.</a:t>
            </a:r>
          </a:p>
          <a:p>
            <a:pPr lvl="3">
              <a:lnSpc>
                <a:spcPct val="150000"/>
              </a:lnSpc>
            </a:pPr>
            <a:r>
              <a:rPr lang="cs-CZ" sz="2200" dirty="0" smtClean="0">
                <a:solidFill>
                  <a:prstClr val="black"/>
                </a:solidFill>
              </a:rPr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377589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>
                <a:solidFill>
                  <a:prstClr val="black"/>
                </a:solidFill>
              </a:rPr>
              <a:t>výzva </a:t>
            </a:r>
            <a:r>
              <a:rPr lang="cs-CZ" sz="2400" dirty="0">
                <a:solidFill>
                  <a:prstClr val="black"/>
                </a:solidFill>
              </a:rPr>
              <a:t>IROP – </a:t>
            </a:r>
            <a:r>
              <a:rPr lang="cs-CZ" sz="2400" dirty="0" err="1">
                <a:solidFill>
                  <a:prstClr val="black"/>
                </a:solidFill>
              </a:rPr>
              <a:t>DEInstitucionalizace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62050"/>
            <a:ext cx="8229600" cy="49641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1500" b="1" dirty="0" smtClean="0"/>
              <a:t>Struktura financování:</a:t>
            </a:r>
          </a:p>
          <a:p>
            <a:pPr marL="0" indent="0">
              <a:buNone/>
            </a:pPr>
            <a:endParaRPr lang="cs-CZ" sz="1500" dirty="0" smtClean="0"/>
          </a:p>
          <a:p>
            <a:pPr marL="0" indent="0" algn="just">
              <a:spcAft>
                <a:spcPts val="1000"/>
              </a:spcAft>
              <a:buNone/>
            </a:pPr>
            <a:r>
              <a:rPr lang="cs-CZ" sz="1500" b="1" dirty="0" smtClean="0">
                <a:ea typeface="MS Mincho"/>
                <a:cs typeface="Arial"/>
              </a:rPr>
              <a:t>1) OSS a PO OSS</a:t>
            </a:r>
            <a:endParaRPr lang="cs-CZ" sz="1500" dirty="0" smtClean="0">
              <a:ea typeface="MS Mincho"/>
              <a:cs typeface="Times New Roman"/>
            </a:endParaRPr>
          </a:p>
          <a:p>
            <a:pPr marL="0" lvl="0" indent="0" algn="just">
              <a:buNone/>
            </a:pPr>
            <a:r>
              <a:rPr lang="cs-CZ" sz="1500" dirty="0" smtClean="0">
                <a:ea typeface="MS Mincho"/>
                <a:cs typeface="Arial"/>
              </a:rPr>
              <a:t>EFRR                              	 85 % z celkových způsobilých výdajů, </a:t>
            </a:r>
            <a:endParaRPr lang="cs-CZ" sz="1500" dirty="0" smtClean="0">
              <a:ea typeface="MS Mincho"/>
              <a:cs typeface="Times New Roman"/>
            </a:endParaRPr>
          </a:p>
          <a:p>
            <a:pPr marL="0" lvl="0" indent="0" algn="just">
              <a:spcAft>
                <a:spcPts val="1000"/>
              </a:spcAft>
              <a:buNone/>
            </a:pPr>
            <a:r>
              <a:rPr lang="cs-CZ" sz="1500" dirty="0" smtClean="0">
                <a:ea typeface="MS Mincho"/>
                <a:cs typeface="Arial"/>
              </a:rPr>
              <a:t>státní rozpočet          		 15 % z celkových způsobilých výdajů.</a:t>
            </a:r>
            <a:endParaRPr lang="cs-CZ" sz="1500" dirty="0" smtClean="0">
              <a:ea typeface="MS Mincho"/>
              <a:cs typeface="Times New Roman"/>
            </a:endParaRPr>
          </a:p>
          <a:p>
            <a:pPr marL="0" indent="0" algn="just">
              <a:spcAft>
                <a:spcPts val="1000"/>
              </a:spcAft>
              <a:buNone/>
            </a:pPr>
            <a:r>
              <a:rPr lang="cs-CZ" sz="1500" b="1" dirty="0" smtClean="0">
                <a:ea typeface="MS Mincho"/>
                <a:cs typeface="Arial"/>
              </a:rPr>
              <a:t>2) Kraje, obce, dobrovolné svazky obcí a jimi zřizované organizace</a:t>
            </a:r>
            <a:endParaRPr lang="cs-CZ" sz="1500" dirty="0" smtClean="0">
              <a:ea typeface="MS Mincho"/>
              <a:cs typeface="Times New Roman"/>
            </a:endParaRPr>
          </a:p>
          <a:p>
            <a:pPr marL="0" lvl="0" indent="0" algn="just">
              <a:buNone/>
            </a:pPr>
            <a:r>
              <a:rPr lang="cs-CZ" sz="1500" dirty="0" smtClean="0">
                <a:ea typeface="MS Mincho"/>
                <a:cs typeface="Arial"/>
              </a:rPr>
              <a:t>EFRR				85 % z celkových způsobilých výdajů, </a:t>
            </a:r>
            <a:endParaRPr lang="cs-CZ" sz="1500" dirty="0" smtClean="0">
              <a:ea typeface="MS Mincho"/>
              <a:cs typeface="Times New Roman"/>
            </a:endParaRPr>
          </a:p>
          <a:p>
            <a:pPr marL="0" lvl="0" indent="0" algn="just">
              <a:buNone/>
            </a:pPr>
            <a:r>
              <a:rPr lang="cs-CZ" sz="1500" dirty="0" smtClean="0">
                <a:ea typeface="MS Mincho"/>
                <a:cs typeface="Arial"/>
              </a:rPr>
              <a:t>státní rozpočet		  	  5 % z celkových způsobilých výdajů, </a:t>
            </a:r>
            <a:endParaRPr lang="cs-CZ" sz="1500" dirty="0" smtClean="0">
              <a:ea typeface="MS Mincho"/>
              <a:cs typeface="Times New Roman"/>
            </a:endParaRPr>
          </a:p>
          <a:p>
            <a:pPr marL="0" lvl="0" indent="0" algn="just">
              <a:spcAft>
                <a:spcPts val="1000"/>
              </a:spcAft>
              <a:buNone/>
            </a:pPr>
            <a:r>
              <a:rPr lang="cs-CZ" sz="1500" dirty="0" smtClean="0">
                <a:ea typeface="MS Mincho"/>
                <a:cs typeface="Arial"/>
              </a:rPr>
              <a:t>příjemce				10 % z celkových způsobilých výdajů.</a:t>
            </a:r>
            <a:endParaRPr lang="cs-CZ" sz="1500" dirty="0" smtClean="0">
              <a:ea typeface="MS Mincho"/>
              <a:cs typeface="Times New Roman"/>
            </a:endParaRPr>
          </a:p>
          <a:p>
            <a:pPr marL="0" indent="0" algn="just">
              <a:spcAft>
                <a:spcPts val="1000"/>
              </a:spcAft>
              <a:buNone/>
            </a:pPr>
            <a:r>
              <a:rPr lang="cs-CZ" sz="1500" b="1" dirty="0" smtClean="0">
                <a:ea typeface="MS Mincho"/>
                <a:cs typeface="Arial"/>
              </a:rPr>
              <a:t>3) Organizace zakládané kraji, obcemi, dobrovolnými svazky obcí, nestátní neziskové organizace, církve a církevní organizace, jejichž hlavním účelem není vytváření zisku a současně vykonávají veřejně prospěšnou činnost v oblasti sociálních služeb a aktivit sociálního začleňování </a:t>
            </a:r>
            <a:endParaRPr lang="cs-CZ" sz="1500" dirty="0" smtClean="0">
              <a:ea typeface="MS Mincho"/>
              <a:cs typeface="Times New Roman"/>
            </a:endParaRPr>
          </a:p>
          <a:p>
            <a:pPr marL="0" lvl="0" indent="0" algn="just">
              <a:buNone/>
            </a:pPr>
            <a:r>
              <a:rPr lang="cs-CZ" sz="1500" dirty="0" smtClean="0">
                <a:ea typeface="MS Mincho"/>
                <a:cs typeface="Arial"/>
              </a:rPr>
              <a:t>EFRR				85 % z celkových způsobilých výdaj, </a:t>
            </a:r>
            <a:endParaRPr lang="cs-CZ" sz="1500" dirty="0" smtClean="0">
              <a:ea typeface="MS Mincho"/>
              <a:cs typeface="Times New Roman"/>
            </a:endParaRPr>
          </a:p>
          <a:p>
            <a:pPr marL="0" lvl="0" indent="0" algn="just">
              <a:buNone/>
            </a:pPr>
            <a:r>
              <a:rPr lang="cs-CZ" sz="1500" dirty="0" smtClean="0">
                <a:ea typeface="MS Mincho"/>
                <a:cs typeface="Arial"/>
              </a:rPr>
              <a:t>státní rozpočet			10 % z celkových způsobilých výdajů</a:t>
            </a:r>
            <a:endParaRPr lang="cs-CZ" sz="1500" dirty="0" smtClean="0">
              <a:ea typeface="MS Mincho"/>
              <a:cs typeface="Times New Roman"/>
            </a:endParaRPr>
          </a:p>
          <a:p>
            <a:pPr marL="0" lvl="0" indent="0" algn="just">
              <a:spcAft>
                <a:spcPts val="1000"/>
              </a:spcAft>
              <a:buNone/>
            </a:pPr>
            <a:r>
              <a:rPr lang="cs-CZ" sz="1500" dirty="0" smtClean="0">
                <a:ea typeface="MS Mincho"/>
                <a:cs typeface="Arial"/>
              </a:rPr>
              <a:t>příjemce			           5 % z celkových způsobilých výdajů</a:t>
            </a:r>
            <a:endParaRPr lang="cs-CZ" sz="1500" dirty="0" smtClean="0">
              <a:ea typeface="MS Mincho"/>
              <a:cs typeface="Times New Roman"/>
            </a:endParaRPr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endParaRPr lang="cs-CZ" sz="1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09" y="5893027"/>
            <a:ext cx="4200525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252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" y="58522"/>
            <a:ext cx="9137469" cy="1155801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2400" dirty="0" smtClean="0">
                <a:solidFill>
                  <a:prstClr val="black"/>
                </a:solidFill>
              </a:rPr>
              <a:t> </a:t>
            </a:r>
            <a:r>
              <a:rPr lang="cs-CZ" sz="2400" dirty="0">
                <a:solidFill>
                  <a:prstClr val="black"/>
                </a:solidFill>
              </a:rPr>
              <a:t>výzva IROP – </a:t>
            </a:r>
            <a:r>
              <a:rPr lang="cs-CZ" sz="2400" dirty="0" err="1">
                <a:solidFill>
                  <a:prstClr val="black"/>
                </a:solidFill>
              </a:rPr>
              <a:t>DEInstitucionalizace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6224"/>
            <a:ext cx="8229600" cy="489386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pl-PL" sz="1200" b="1" u="sng" dirty="0" smtClean="0"/>
              <a:t>Podporovaná aktivita:</a:t>
            </a:r>
          </a:p>
          <a:p>
            <a:pPr marL="0" lvl="0" indent="0">
              <a:buNone/>
            </a:pPr>
            <a:r>
              <a:rPr lang="pl-PL" sz="1200" dirty="0" smtClean="0"/>
              <a:t>Cílem </a:t>
            </a:r>
            <a:r>
              <a:rPr lang="pl-PL" sz="1200" dirty="0"/>
              <a:t>transformace ústavní péče je deinstitucionalizace pobytových zařízení sociálních služeb v sociální služby, které umožní uživateli zařazení se a setrvání v přirozeném prostředí a jeho aktivní zapojení se na trh práce a do společnosti. </a:t>
            </a:r>
          </a:p>
          <a:p>
            <a:pPr marL="0" lvl="0" indent="0">
              <a:buNone/>
            </a:pPr>
            <a:r>
              <a:rPr lang="pl-PL" sz="1200" dirty="0" smtClean="0"/>
              <a:t>Podporováno </a:t>
            </a:r>
            <a:r>
              <a:rPr lang="pl-PL" sz="1200" dirty="0"/>
              <a:t>bude zázemí pro sociální služby definované zákonem o sociálních službách: </a:t>
            </a:r>
          </a:p>
          <a:p>
            <a:pPr marL="0" lvl="0" indent="0">
              <a:buNone/>
            </a:pPr>
            <a:r>
              <a:rPr lang="pl-PL" sz="1200" dirty="0"/>
              <a:t>-	osobní asistence, </a:t>
            </a:r>
          </a:p>
          <a:p>
            <a:pPr marL="0" lvl="0" indent="0">
              <a:buNone/>
            </a:pPr>
            <a:r>
              <a:rPr lang="pl-PL" sz="1200" dirty="0"/>
              <a:t>-	podpora samostatného bydlení, </a:t>
            </a:r>
          </a:p>
          <a:p>
            <a:pPr marL="0" lvl="0" indent="0">
              <a:buNone/>
            </a:pPr>
            <a:r>
              <a:rPr lang="pl-PL" sz="1200" dirty="0"/>
              <a:t>-	pečovatelská služba, </a:t>
            </a:r>
          </a:p>
          <a:p>
            <a:pPr marL="0" lvl="0" indent="0">
              <a:buNone/>
            </a:pPr>
            <a:r>
              <a:rPr lang="pl-PL" sz="1200" dirty="0"/>
              <a:t>-	odlehčovací služba, </a:t>
            </a:r>
          </a:p>
          <a:p>
            <a:pPr marL="0" lvl="0" indent="0">
              <a:buNone/>
            </a:pPr>
            <a:r>
              <a:rPr lang="pl-PL" sz="1200" dirty="0"/>
              <a:t>-	raná péče, </a:t>
            </a:r>
          </a:p>
          <a:p>
            <a:pPr marL="0" lvl="0" indent="0">
              <a:buNone/>
            </a:pPr>
            <a:r>
              <a:rPr lang="pl-PL" sz="1200" dirty="0"/>
              <a:t>-	průvodcovské a předčitatelské služby, </a:t>
            </a:r>
          </a:p>
          <a:p>
            <a:pPr marL="0" lvl="0" indent="0">
              <a:buNone/>
            </a:pPr>
            <a:r>
              <a:rPr lang="pl-PL" sz="1200" dirty="0"/>
              <a:t>-	tísňová péče, </a:t>
            </a:r>
          </a:p>
          <a:p>
            <a:pPr marL="0" lvl="0" indent="0">
              <a:buNone/>
            </a:pPr>
            <a:r>
              <a:rPr lang="pl-PL" sz="1200" dirty="0"/>
              <a:t>-	denní stacionář, </a:t>
            </a:r>
          </a:p>
          <a:p>
            <a:pPr marL="0" lvl="0" indent="0">
              <a:buNone/>
            </a:pPr>
            <a:r>
              <a:rPr lang="pl-PL" sz="1200" dirty="0"/>
              <a:t>-	sociálně terapeutická dílna, </a:t>
            </a:r>
          </a:p>
          <a:p>
            <a:pPr marL="0" lvl="0" indent="0">
              <a:buNone/>
            </a:pPr>
            <a:r>
              <a:rPr lang="pl-PL" sz="1200" dirty="0"/>
              <a:t>-	sociální rehabilitace, </a:t>
            </a:r>
          </a:p>
          <a:p>
            <a:pPr marL="0" lvl="0" indent="0">
              <a:buNone/>
            </a:pPr>
            <a:r>
              <a:rPr lang="pl-PL" sz="1200" dirty="0"/>
              <a:t>-	centrum denních služeb, </a:t>
            </a:r>
          </a:p>
          <a:p>
            <a:pPr marL="0" lvl="0" indent="0">
              <a:buNone/>
            </a:pPr>
            <a:r>
              <a:rPr lang="pl-PL" sz="1200" dirty="0"/>
              <a:t>-	služba následné péče, </a:t>
            </a:r>
          </a:p>
          <a:p>
            <a:pPr marL="0" lvl="0" indent="0">
              <a:buNone/>
            </a:pPr>
            <a:r>
              <a:rPr lang="pl-PL" sz="1200" dirty="0"/>
              <a:t>-	sociálně aktivizační služby pro seniory a osoby se zdravotním postižením, </a:t>
            </a:r>
          </a:p>
          <a:p>
            <a:pPr marL="0" lvl="0" indent="0">
              <a:buNone/>
            </a:pPr>
            <a:r>
              <a:rPr lang="pl-PL" sz="1200" dirty="0"/>
              <a:t>-	chráněné bydlení, </a:t>
            </a:r>
          </a:p>
          <a:p>
            <a:pPr marL="0" lvl="0" indent="0">
              <a:buNone/>
            </a:pPr>
            <a:r>
              <a:rPr lang="pl-PL" sz="1200" dirty="0"/>
              <a:t>-	týdenní stacionář, </a:t>
            </a:r>
          </a:p>
          <a:p>
            <a:pPr marL="0" lvl="0" indent="0">
              <a:buNone/>
            </a:pPr>
            <a:r>
              <a:rPr lang="pl-PL" sz="1200" dirty="0"/>
              <a:t>-	domov pro osoby se zdravotním postižením, </a:t>
            </a:r>
          </a:p>
          <a:p>
            <a:pPr marL="0" lvl="0" indent="0">
              <a:buNone/>
            </a:pPr>
            <a:r>
              <a:rPr lang="pl-PL" sz="1200" dirty="0"/>
              <a:t>-	domov se zvláštním režimem. </a:t>
            </a:r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cs-CZ" sz="2200" dirty="0"/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19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cs-CZ" sz="2400" dirty="0" smtClean="0">
                <a:solidFill>
                  <a:prstClr val="black"/>
                </a:solidFill>
              </a:rPr>
              <a:t>výzva </a:t>
            </a:r>
            <a:r>
              <a:rPr lang="cs-CZ" sz="2400" dirty="0">
                <a:solidFill>
                  <a:prstClr val="black"/>
                </a:solidFill>
              </a:rPr>
              <a:t>IROP – </a:t>
            </a:r>
            <a:r>
              <a:rPr lang="cs-CZ" sz="2400" dirty="0" err="1">
                <a:solidFill>
                  <a:prstClr val="black"/>
                </a:solidFill>
              </a:rPr>
              <a:t>DEInstitucionalizace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200" b="1" dirty="0" smtClean="0"/>
              <a:t>Oprávnění žadatelé:</a:t>
            </a:r>
          </a:p>
          <a:p>
            <a:r>
              <a:rPr lang="cs-CZ" sz="1200" dirty="0" smtClean="0"/>
              <a:t>  obce (zákon č. 128/2000 Sb., o obcích, ve znění pozdějších předpisů, 	zákon č. 250/2000 Sb., o 	rozpočtových pravidlech územních rozpočtů, 	ve    	znění pozdějších předpisů),</a:t>
            </a:r>
          </a:p>
          <a:p>
            <a:pPr marL="0" indent="0">
              <a:buNone/>
            </a:pPr>
            <a:r>
              <a:rPr lang="cs-CZ" sz="1200" dirty="0" smtClean="0"/>
              <a:t>•	organizace zřizované kraji, </a:t>
            </a:r>
          </a:p>
          <a:p>
            <a:pPr marL="0" indent="0">
              <a:buNone/>
            </a:pPr>
            <a:r>
              <a:rPr lang="cs-CZ" sz="1200" dirty="0" smtClean="0"/>
              <a:t>•	organizace zakládané kraji,</a:t>
            </a:r>
          </a:p>
          <a:p>
            <a:pPr marL="0" indent="0">
              <a:buNone/>
            </a:pPr>
            <a:r>
              <a:rPr lang="cs-CZ" sz="1200" dirty="0" smtClean="0"/>
              <a:t>•	organizace zřizované obcemi,</a:t>
            </a:r>
          </a:p>
          <a:p>
            <a:pPr marL="0" indent="0">
              <a:buNone/>
            </a:pPr>
            <a:r>
              <a:rPr lang="cs-CZ" sz="1200" dirty="0" smtClean="0"/>
              <a:t>•	organizace zakládané obcemi,</a:t>
            </a:r>
          </a:p>
          <a:p>
            <a:pPr marL="0" indent="0">
              <a:buNone/>
            </a:pPr>
            <a:r>
              <a:rPr lang="cs-CZ" sz="1200" dirty="0" smtClean="0"/>
              <a:t>•	dobrovolné svazky obcí,</a:t>
            </a:r>
          </a:p>
          <a:p>
            <a:pPr marL="0" indent="0">
              <a:buNone/>
            </a:pPr>
            <a:r>
              <a:rPr lang="cs-CZ" sz="1200" dirty="0" smtClean="0"/>
              <a:t>•	organizace zřizované svazky obcí,</a:t>
            </a:r>
          </a:p>
          <a:p>
            <a:r>
              <a:rPr lang="cs-CZ" sz="1200" dirty="0" smtClean="0"/>
              <a:t>  organizace zakládané svazky obcí,</a:t>
            </a:r>
          </a:p>
          <a:p>
            <a:pPr marL="0" indent="0">
              <a:buNone/>
            </a:pPr>
            <a:r>
              <a:rPr lang="cs-CZ" sz="1200" dirty="0" smtClean="0"/>
              <a:t>•	organizační složky státu,</a:t>
            </a:r>
          </a:p>
          <a:p>
            <a:pPr marL="0" indent="0">
              <a:buNone/>
            </a:pPr>
            <a:r>
              <a:rPr lang="cs-CZ" sz="1200" dirty="0" smtClean="0"/>
              <a:t>•	příspěvkové organizace organizačních složek státu,</a:t>
            </a:r>
          </a:p>
          <a:p>
            <a:pPr marL="0" indent="0">
              <a:buNone/>
            </a:pPr>
            <a:r>
              <a:rPr lang="cs-CZ" sz="1200" dirty="0" smtClean="0"/>
              <a:t>•	nestátní neziskové organizace,</a:t>
            </a:r>
          </a:p>
          <a:p>
            <a:pPr marL="0" indent="0">
              <a:buNone/>
            </a:pPr>
            <a:r>
              <a:rPr lang="cs-CZ" sz="1200" dirty="0" smtClean="0"/>
              <a:t>•	církve,</a:t>
            </a:r>
          </a:p>
          <a:p>
            <a:pPr marL="0" indent="0">
              <a:buNone/>
            </a:pPr>
            <a:r>
              <a:rPr lang="cs-CZ" sz="1200" dirty="0" smtClean="0"/>
              <a:t>•	církevní organizace</a:t>
            </a:r>
          </a:p>
          <a:p>
            <a:pPr marL="0" indent="0">
              <a:buNone/>
            </a:pPr>
            <a:endParaRPr lang="cs-CZ" sz="2100" dirty="0" smtClean="0"/>
          </a:p>
          <a:p>
            <a:pPr marL="0" indent="0">
              <a:buNone/>
            </a:pPr>
            <a:endParaRPr lang="cs-CZ" sz="2100" dirty="0"/>
          </a:p>
          <a:p>
            <a:pPr marL="0" indent="0">
              <a:buNone/>
            </a:pPr>
            <a:endParaRPr lang="cs-CZ" sz="21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13" y="4660900"/>
            <a:ext cx="5895975" cy="2382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116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2E9813AA5530D4AAC2B4611BDF26DD7" ma:contentTypeVersion="0" ma:contentTypeDescription="Vytvoří nový dokument" ma:contentTypeScope="" ma:versionID="5f09c946f50ad25c68b4d7d13962170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ec98b5e5f0a4b7642889d076972788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735533C-2364-4BB7-BD2B-4E37E12FDC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A9BE06D-B319-48B7-B5A2-AEB520ADF612}">
  <ds:schemaRefs>
    <ds:schemaRef ds:uri="http://schemas.microsoft.com/office/2006/documentManagement/types"/>
    <ds:schemaRef ds:uri="http://purl.org/dc/elements/1.1/"/>
    <ds:schemaRef ds:uri="http://www.w3.org/XML/1998/namespace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60ECBAF2-612A-4AE4-9F88-62784706A33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3333</TotalTime>
  <Words>1010</Words>
  <Application>Microsoft Office PowerPoint</Application>
  <PresentationFormat>Předvádění na obrazovce (4:3)</PresentationFormat>
  <Paragraphs>273</Paragraphs>
  <Slides>23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Office Theme</vt:lpstr>
      <vt:lpstr> „DEINSTITUCIONALIZACE SOCIÁLNÍCH SLUŽEB ZA ÚČELEM SOCIÁLNÍHO ZAČLEŇOVÁNÍ v IROP“</vt:lpstr>
      <vt:lpstr>Integrovaný regionální operační program</vt:lpstr>
      <vt:lpstr>Role MMR a CRR</vt:lpstr>
      <vt:lpstr>Pravidla pro žadatele a příjemce</vt:lpstr>
      <vt:lpstr>   7. VÝZVA IROP „DEINSTITUCIONALIZACE SOCIÁLNÍCH SLUŽEB ZA ÚČELEM SOCIÁLNÍHO ZAČLEŇOVÁNÍ“ </vt:lpstr>
      <vt:lpstr>  Další výzva IROP – DEInstitucionalizace </vt:lpstr>
      <vt:lpstr>výzva IROP – DEInstitucionalizace</vt:lpstr>
      <vt:lpstr>  výzva IROP – DEInstitucionalizace </vt:lpstr>
      <vt:lpstr>výzva IROP – DEInstitucionalizace</vt:lpstr>
      <vt:lpstr> výzva IROP – DEInstitucionalizace </vt:lpstr>
      <vt:lpstr>výzva IROP – DEInstitucionalizace</vt:lpstr>
      <vt:lpstr>výzva IROP – DEInstitucionalizace </vt:lpstr>
      <vt:lpstr>výzva IROP – DEInstitucionalizace </vt:lpstr>
      <vt:lpstr> výzva IROP – DEInstitucionalizace </vt:lpstr>
      <vt:lpstr>  výzva IROP – DEInstitucionalizace  </vt:lpstr>
      <vt:lpstr>výzva IROP – DEInstitucionalizace</vt:lpstr>
      <vt:lpstr>výzva IROP – DEInstitucionalizace</vt:lpstr>
      <vt:lpstr>Veřejná podpora</vt:lpstr>
      <vt:lpstr>Pověřovací akt</vt:lpstr>
      <vt:lpstr>Další povinnost vyplývající z aplikace 2012/21/EU</vt:lpstr>
      <vt:lpstr>výzva IROP – DEInstitucionalizace</vt:lpstr>
      <vt:lpstr> výzva IROP – DEInstitucionalizace 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STŘEDNĚ DLOUHÝ  NADPIS NA DVA ŘÁDKY</dc:title>
  <dc:creator>Černostová Dana Mgr. (MPSV)</dc:creator>
  <cp:lastModifiedBy>Černostová Dana Mgr. (MPSV)</cp:lastModifiedBy>
  <cp:revision>324</cp:revision>
  <cp:lastPrinted>2015-11-24T08:11:14Z</cp:lastPrinted>
  <dcterms:created xsi:type="dcterms:W3CDTF">2013-09-17T08:01:02Z</dcterms:created>
  <dcterms:modified xsi:type="dcterms:W3CDTF">2016-06-08T11:03:00Z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0x010100F2E9813AA5530D4AAC2B4611BDF26DD7</vt:lpwstr>
  </property>
</Properties>
</file>